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6" r:id="rId2"/>
    <p:sldId id="307" r:id="rId3"/>
    <p:sldId id="308" r:id="rId4"/>
    <p:sldId id="292" r:id="rId5"/>
    <p:sldId id="294" r:id="rId6"/>
    <p:sldId id="296" r:id="rId7"/>
    <p:sldId id="303" r:id="rId8"/>
    <p:sldId id="297" r:id="rId9"/>
    <p:sldId id="311" r:id="rId10"/>
    <p:sldId id="323" r:id="rId11"/>
    <p:sldId id="324" r:id="rId12"/>
    <p:sldId id="325" r:id="rId13"/>
    <p:sldId id="326" r:id="rId14"/>
    <p:sldId id="354" r:id="rId15"/>
    <p:sldId id="330" r:id="rId16"/>
    <p:sldId id="309" r:id="rId17"/>
    <p:sldId id="312" r:id="rId18"/>
    <p:sldId id="310" r:id="rId19"/>
    <p:sldId id="317" r:id="rId20"/>
    <p:sldId id="332" r:id="rId21"/>
    <p:sldId id="356" r:id="rId22"/>
    <p:sldId id="369" r:id="rId23"/>
    <p:sldId id="365" r:id="rId24"/>
    <p:sldId id="366" r:id="rId25"/>
    <p:sldId id="367" r:id="rId26"/>
    <p:sldId id="371" r:id="rId27"/>
    <p:sldId id="372" r:id="rId28"/>
    <p:sldId id="340" r:id="rId29"/>
    <p:sldId id="370" r:id="rId30"/>
    <p:sldId id="341" r:id="rId31"/>
    <p:sldId id="350" r:id="rId32"/>
    <p:sldId id="342" r:id="rId33"/>
    <p:sldId id="343" r:id="rId34"/>
    <p:sldId id="346" r:id="rId35"/>
    <p:sldId id="355" r:id="rId36"/>
    <p:sldId id="279" r:id="rId37"/>
  </p:sldIdLst>
  <p:sldSz cx="10058400" cy="7772400"/>
  <p:notesSz cx="9296400" cy="7010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 Pina" initials="JP" lastIdx="2" clrIdx="0"/>
  <p:cmAuthor id="1" name="Gabriela Millaquen" initials="GM" lastIdx="16" clrIdx="1">
    <p:extLst>
      <p:ext uri="{19B8F6BF-5375-455C-9EA6-DF929625EA0E}">
        <p15:presenceInfo xmlns:p15="http://schemas.microsoft.com/office/powerpoint/2012/main" userId="Gabriela Millaquen" providerId="None"/>
      </p:ext>
    </p:extLst>
  </p:cmAuthor>
  <p:cmAuthor id="2" name="Guillermo Fuenzalida Z." initials="GFZ" lastIdx="13" clrIdx="2">
    <p:extLst>
      <p:ext uri="{19B8F6BF-5375-455C-9EA6-DF929625EA0E}">
        <p15:presenceInfo xmlns:p15="http://schemas.microsoft.com/office/powerpoint/2012/main" userId="Guillermo Fuenzalida Z." providerId="None"/>
      </p:ext>
    </p:extLst>
  </p:cmAuthor>
  <p:cmAuthor id="3" name="Anita Reyes" initials="AR" lastIdx="6" clrIdx="3">
    <p:extLst>
      <p:ext uri="{19B8F6BF-5375-455C-9EA6-DF929625EA0E}">
        <p15:presenceInfo xmlns:p15="http://schemas.microsoft.com/office/powerpoint/2012/main" userId="S-1-5-21-3476812811-4096493371-772145830-63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9FF"/>
    <a:srgbClr val="EB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68" d="100"/>
          <a:sy n="68" d="100"/>
        </p:scale>
        <p:origin x="141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gobCL" pitchFamily="50" charset="0"/>
              </a:defRPr>
            </a:pPr>
            <a:r>
              <a:rPr lang="es-CL" sz="1800" b="0" dirty="0" smtClean="0">
                <a:latin typeface="gobCL" pitchFamily="50" charset="0"/>
              </a:rPr>
              <a:t>(</a:t>
            </a:r>
            <a:r>
              <a:rPr lang="es-CL" sz="1800" b="0" dirty="0">
                <a:latin typeface="gobCL" pitchFamily="50" charset="0"/>
              </a:rPr>
              <a:t>Créditos de consumo sin seguro de desgravamen por $1 millón a 24 meses plazo)</a:t>
            </a:r>
          </a:p>
        </c:rich>
      </c:tx>
      <c:overlay val="0"/>
    </c:title>
    <c:autoTitleDeleted val="0"/>
    <c:plotArea>
      <c:layout>
        <c:manualLayout>
          <c:layoutTarget val="inner"/>
          <c:xMode val="edge"/>
          <c:yMode val="edge"/>
          <c:x val="0.10934349552459789"/>
          <c:y val="0.4121205341135637"/>
          <c:w val="0.87213798595688363"/>
          <c:h val="0.47423356233476283"/>
        </c:manualLayout>
      </c:layout>
      <c:stockChart>
        <c:ser>
          <c:idx val="0"/>
          <c:order val="0"/>
          <c:tx>
            <c:strRef>
              <c:f>'[Base CC mar 2018.xls]Rangos'!$J$7</c:f>
              <c:strCache>
                <c:ptCount val="1"/>
                <c:pt idx="0">
                  <c:v>CTC Mínimo</c:v>
                </c:pt>
              </c:strCache>
            </c:strRef>
          </c:tx>
          <c:spPr>
            <a:ln w="28575">
              <a:noFill/>
            </a:ln>
          </c:spPr>
          <c:marker>
            <c:symbol val="none"/>
          </c:marker>
          <c:cat>
            <c:strRef>
              <c:f>'[Base CC mar 2018.xls]Rangos'!$I$8,'[Base CC mar 2018.xls]Rangos'!$I$10:$I$11</c:f>
              <c:strCache>
                <c:ptCount val="3"/>
                <c:pt idx="0">
                  <c:v>Banca</c:v>
                </c:pt>
                <c:pt idx="1">
                  <c:v>Cooperativas de Ahorro y Crédito</c:v>
                </c:pt>
                <c:pt idx="2">
                  <c:v>Global</c:v>
                </c:pt>
              </c:strCache>
            </c:strRef>
          </c:cat>
          <c:val>
            <c:numRef>
              <c:f>'[Base CC mar 2018.xls]Rangos'!$J$8,'[Base CC mar 2018.xls]Rangos'!$J$10:$J$11</c:f>
              <c:numCache>
                <c:formatCode>#,##0</c:formatCode>
                <c:ptCount val="3"/>
                <c:pt idx="0">
                  <c:v>1146050</c:v>
                </c:pt>
                <c:pt idx="1">
                  <c:v>1272744</c:v>
                </c:pt>
                <c:pt idx="2">
                  <c:v>1146050</c:v>
                </c:pt>
              </c:numCache>
            </c:numRef>
          </c:val>
          <c:smooth val="0"/>
          <c:extLst>
            <c:ext xmlns:c16="http://schemas.microsoft.com/office/drawing/2014/chart" uri="{C3380CC4-5D6E-409C-BE32-E72D297353CC}">
              <c16:uniqueId val="{00000000-EEF9-4E8E-A986-B6DA8D59BA63}"/>
            </c:ext>
          </c:extLst>
        </c:ser>
        <c:ser>
          <c:idx val="1"/>
          <c:order val="1"/>
          <c:tx>
            <c:strRef>
              <c:f>'[Base CC mar 2018.xls]Rangos'!$K$7</c:f>
              <c:strCache>
                <c:ptCount val="1"/>
                <c:pt idx="0">
                  <c:v>CTC Mínimo</c:v>
                </c:pt>
              </c:strCache>
            </c:strRef>
          </c:tx>
          <c:spPr>
            <a:ln w="28575">
              <a:noFill/>
            </a:ln>
          </c:spPr>
          <c:marker>
            <c:symbol val="none"/>
          </c:marker>
          <c:dLbls>
            <c:dLbl>
              <c:idx val="0"/>
              <c:layout>
                <c:manualLayout>
                  <c:x val="-5.115717836155436E-2"/>
                  <c:y val="2.15391382088167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F9-4E8E-A986-B6DA8D59BA63}"/>
                </c:ext>
              </c:extLst>
            </c:dLbl>
            <c:dLbl>
              <c:idx val="1"/>
              <c:layout>
                <c:manualLayout>
                  <c:x val="-5.8665133672450347E-2"/>
                  <c:y val="3.7158469945355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F9-4E8E-A986-B6DA8D59BA63}"/>
                </c:ext>
              </c:extLst>
            </c:dLbl>
            <c:dLbl>
              <c:idx val="2"/>
              <c:layout>
                <c:manualLayout>
                  <c:x val="-4.8265509952848923E-2"/>
                  <c:y val="2.0491755470456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F9-4E8E-A986-B6DA8D59BA63}"/>
                </c:ext>
              </c:extLst>
            </c:dLbl>
            <c:spPr>
              <a:noFill/>
              <a:ln w="25400">
                <a:noFill/>
              </a:ln>
            </c:spPr>
            <c:txPr>
              <a:bodyPr wrap="square" lIns="38100" tIns="19050" rIns="38100" bIns="19050" anchor="ctr">
                <a:spAutoFit/>
              </a:bodyPr>
              <a:lstStyle/>
              <a:p>
                <a:pPr>
                  <a:defRPr sz="1400">
                    <a:latin typeface="gobCL" pitchFamily="50"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'[Base CC mar 2018.xls]Rangos'!$I$8,'[Base CC mar 2018.xls]Rangos'!$I$10:$I$11</c:f>
              <c:strCache>
                <c:ptCount val="3"/>
                <c:pt idx="0">
                  <c:v>Banca</c:v>
                </c:pt>
                <c:pt idx="1">
                  <c:v>Cooperativas de Ahorro y Crédito</c:v>
                </c:pt>
                <c:pt idx="2">
                  <c:v>Global</c:v>
                </c:pt>
              </c:strCache>
            </c:strRef>
          </c:cat>
          <c:val>
            <c:numRef>
              <c:f>'[Base CC mar 2018.xls]Rangos'!$K$8,'[Base CC mar 2018.xls]Rangos'!$K$10:$K$11</c:f>
              <c:numCache>
                <c:formatCode>#,##0</c:formatCode>
                <c:ptCount val="3"/>
                <c:pt idx="0">
                  <c:v>1146050</c:v>
                </c:pt>
                <c:pt idx="1">
                  <c:v>1272744</c:v>
                </c:pt>
                <c:pt idx="2">
                  <c:v>1146050</c:v>
                </c:pt>
              </c:numCache>
            </c:numRef>
          </c:val>
          <c:smooth val="0"/>
          <c:extLst>
            <c:ext xmlns:c16="http://schemas.microsoft.com/office/drawing/2014/chart" uri="{C3380CC4-5D6E-409C-BE32-E72D297353CC}">
              <c16:uniqueId val="{00000004-EEF9-4E8E-A986-B6DA8D59BA63}"/>
            </c:ext>
          </c:extLst>
        </c:ser>
        <c:ser>
          <c:idx val="3"/>
          <c:order val="2"/>
          <c:tx>
            <c:strRef>
              <c:f>'[Base CC mar 2018.xls]Rangos'!$L$7</c:f>
              <c:strCache>
                <c:ptCount val="1"/>
                <c:pt idx="0">
                  <c:v>CTC Máximo</c:v>
                </c:pt>
              </c:strCache>
            </c:strRef>
          </c:tx>
          <c:spPr>
            <a:ln w="28575">
              <a:noFill/>
            </a:ln>
          </c:spPr>
          <c:marker>
            <c:symbol val="none"/>
          </c:marker>
          <c:dLbls>
            <c:dLbl>
              <c:idx val="0"/>
              <c:layout>
                <c:manualLayout>
                  <c:x val="-3.9416058394160555E-2"/>
                  <c:y val="-3.6111119009431106E-2"/>
                </c:manualLayout>
              </c:layout>
              <c:spPr/>
              <c:txPr>
                <a:bodyPr/>
                <a:lstStyle/>
                <a:p>
                  <a:pPr>
                    <a:defRPr sz="1400">
                      <a:latin typeface="gobCL" pitchFamily="50" charset="0"/>
                    </a:defRPr>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F9-4E8E-A986-B6DA8D59BA63}"/>
                </c:ext>
              </c:extLst>
            </c:dLbl>
            <c:dLbl>
              <c:idx val="1"/>
              <c:layout>
                <c:manualLayout>
                  <c:x val="-4.7682623742828716E-2"/>
                  <c:y val="-2.847592138414401E-2"/>
                </c:manualLayout>
              </c:layout>
              <c:spPr/>
              <c:txPr>
                <a:bodyPr/>
                <a:lstStyle/>
                <a:p>
                  <a:pPr>
                    <a:defRPr sz="1400">
                      <a:latin typeface="gobCL" pitchFamily="50" charset="0"/>
                    </a:defRPr>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F9-4E8E-A986-B6DA8D59BA63}"/>
                </c:ext>
              </c:extLst>
            </c:dLbl>
            <c:dLbl>
              <c:idx val="2"/>
              <c:layout>
                <c:manualLayout>
                  <c:x val="-4.8058671869556126E-2"/>
                  <c:y val="-2.8126921293308283E-2"/>
                </c:manualLayout>
              </c:layout>
              <c:spPr/>
              <c:txPr>
                <a:bodyPr/>
                <a:lstStyle/>
                <a:p>
                  <a:pPr>
                    <a:defRPr sz="1400">
                      <a:latin typeface="gobCL" pitchFamily="50" charset="0"/>
                    </a:defRPr>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F9-4E8E-A986-B6DA8D59BA63}"/>
                </c:ext>
              </c:extLst>
            </c:dLbl>
            <c:dLbl>
              <c:idx val="3"/>
              <c:layout>
                <c:manualLayout>
                  <c:x val="-3.9416058394160479E-2"/>
                  <c:y val="-3.6111119009431106E-2"/>
                </c:manualLayout>
              </c:layout>
              <c:spPr/>
              <c:txPr>
                <a:bodyPr/>
                <a:lstStyle/>
                <a:p>
                  <a:pPr>
                    <a:defRPr sz="1400">
                      <a:latin typeface="gobCL" pitchFamily="50" charset="0"/>
                    </a:defRPr>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EF9-4E8E-A986-B6DA8D59BA63}"/>
                </c:ext>
              </c:extLst>
            </c:dLbl>
            <c:spPr>
              <a:noFill/>
              <a:ln w="25400">
                <a:noFill/>
              </a:ln>
            </c:spPr>
            <c:txPr>
              <a:bodyPr wrap="square" lIns="38100" tIns="19050" rIns="38100" bIns="19050" anchor="ctr">
                <a:spAutoFit/>
              </a:bodyPr>
              <a:lstStyle/>
              <a:p>
                <a:pPr>
                  <a:defRPr sz="1400">
                    <a:latin typeface="gobCL" pitchFamily="50" charset="0"/>
                  </a:defRPr>
                </a:pPr>
                <a:endParaRPr lang="es-CL"/>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'[Base CC mar 2018.xls]Rangos'!$I$8,'[Base CC mar 2018.xls]Rangos'!$I$10:$I$11</c:f>
              <c:strCache>
                <c:ptCount val="3"/>
                <c:pt idx="0">
                  <c:v>Banca</c:v>
                </c:pt>
                <c:pt idx="1">
                  <c:v>Cooperativas de Ahorro y Crédito</c:v>
                </c:pt>
                <c:pt idx="2">
                  <c:v>Global</c:v>
                </c:pt>
              </c:strCache>
            </c:strRef>
          </c:cat>
          <c:val>
            <c:numRef>
              <c:f>'[Base CC mar 2018.xls]Rangos'!$L$8,'[Base CC mar 2018.xls]Rangos'!$L$10:$L$11</c:f>
              <c:numCache>
                <c:formatCode>#,##0</c:formatCode>
                <c:ptCount val="3"/>
                <c:pt idx="0">
                  <c:v>1411624</c:v>
                </c:pt>
                <c:pt idx="1">
                  <c:v>1414512</c:v>
                </c:pt>
                <c:pt idx="2">
                  <c:v>1414512</c:v>
                </c:pt>
              </c:numCache>
            </c:numRef>
          </c:val>
          <c:smooth val="0"/>
          <c:extLst>
            <c:ext xmlns:c16="http://schemas.microsoft.com/office/drawing/2014/chart" uri="{C3380CC4-5D6E-409C-BE32-E72D297353CC}">
              <c16:uniqueId val="{00000009-EEF9-4E8E-A986-B6DA8D59BA63}"/>
            </c:ext>
          </c:extLst>
        </c:ser>
        <c:ser>
          <c:idx val="2"/>
          <c:order val="3"/>
          <c:tx>
            <c:strRef>
              <c:f>'[Base CC mar 2018.xls]Rangos'!$M$7</c:f>
              <c:strCache>
                <c:ptCount val="1"/>
                <c:pt idx="0">
                  <c:v>CTC Máximo</c:v>
                </c:pt>
              </c:strCache>
            </c:strRef>
          </c:tx>
          <c:spPr>
            <a:ln w="28575">
              <a:noFill/>
            </a:ln>
          </c:spPr>
          <c:marker>
            <c:symbol val="none"/>
          </c:marker>
          <c:cat>
            <c:strRef>
              <c:f>'[Base CC mar 2018.xls]Rangos'!$I$8,'[Base CC mar 2018.xls]Rangos'!$I$10:$I$11</c:f>
              <c:strCache>
                <c:ptCount val="3"/>
                <c:pt idx="0">
                  <c:v>Banca</c:v>
                </c:pt>
                <c:pt idx="1">
                  <c:v>Cooperativas de Ahorro y Crédito</c:v>
                </c:pt>
                <c:pt idx="2">
                  <c:v>Global</c:v>
                </c:pt>
              </c:strCache>
            </c:strRef>
          </c:cat>
          <c:val>
            <c:numRef>
              <c:f>'[Base CC mar 2018.xls]Rangos'!$M$8,'[Base CC mar 2018.xls]Rangos'!$M$10:$M$11</c:f>
              <c:numCache>
                <c:formatCode>#,##0</c:formatCode>
                <c:ptCount val="3"/>
                <c:pt idx="0">
                  <c:v>1411624</c:v>
                </c:pt>
                <c:pt idx="1">
                  <c:v>1414512</c:v>
                </c:pt>
                <c:pt idx="2">
                  <c:v>1414512</c:v>
                </c:pt>
              </c:numCache>
            </c:numRef>
          </c:val>
          <c:smooth val="0"/>
          <c:extLst>
            <c:ext xmlns:c16="http://schemas.microsoft.com/office/drawing/2014/chart" uri="{C3380CC4-5D6E-409C-BE32-E72D297353CC}">
              <c16:uniqueId val="{0000000A-EEF9-4E8E-A986-B6DA8D59BA63}"/>
            </c:ext>
          </c:extLst>
        </c:ser>
        <c:dLbls>
          <c:showLegendKey val="0"/>
          <c:showVal val="0"/>
          <c:showCatName val="0"/>
          <c:showSerName val="0"/>
          <c:showPercent val="0"/>
          <c:showBubbleSize val="0"/>
        </c:dLbls>
        <c:hiLowLines/>
        <c:upDownBars>
          <c:gapWidth val="150"/>
          <c:upBars>
            <c:spPr>
              <a:solidFill>
                <a:srgbClr val="FF0000"/>
              </a:solidFill>
            </c:spPr>
          </c:upBars>
          <c:downBars/>
        </c:upDownBars>
        <c:axId val="2019111440"/>
        <c:axId val="1"/>
      </c:stockChart>
      <c:catAx>
        <c:axId val="2019111440"/>
        <c:scaling>
          <c:orientation val="minMax"/>
        </c:scaling>
        <c:delete val="0"/>
        <c:axPos val="t"/>
        <c:numFmt formatCode="General" sourceLinked="1"/>
        <c:majorTickMark val="none"/>
        <c:minorTickMark val="none"/>
        <c:tickLblPos val="nextTo"/>
        <c:spPr>
          <a:ln>
            <a:noFill/>
          </a:ln>
        </c:spPr>
        <c:txPr>
          <a:bodyPr/>
          <a:lstStyle/>
          <a:p>
            <a:pPr>
              <a:defRPr sz="1800" b="1">
                <a:latin typeface="gobCL" pitchFamily="50" charset="0"/>
              </a:defRPr>
            </a:pPr>
            <a:endParaRPr lang="es-CL"/>
          </a:p>
        </c:txPr>
        <c:crossAx val="1"/>
        <c:crosses val="max"/>
        <c:auto val="1"/>
        <c:lblAlgn val="ctr"/>
        <c:lblOffset val="100"/>
        <c:noMultiLvlLbl val="0"/>
      </c:catAx>
      <c:valAx>
        <c:axId val="1"/>
        <c:scaling>
          <c:orientation val="minMax"/>
          <c:max val="2000000"/>
          <c:min val="1000000"/>
        </c:scaling>
        <c:delete val="0"/>
        <c:axPos val="l"/>
        <c:numFmt formatCode="#,##0" sourceLinked="1"/>
        <c:majorTickMark val="none"/>
        <c:minorTickMark val="none"/>
        <c:tickLblPos val="nextTo"/>
        <c:txPr>
          <a:bodyPr/>
          <a:lstStyle/>
          <a:p>
            <a:pPr>
              <a:defRPr sz="1400">
                <a:latin typeface="gobCL" pitchFamily="50" charset="0"/>
              </a:defRPr>
            </a:pPr>
            <a:endParaRPr lang="es-CL"/>
          </a:p>
        </c:txPr>
        <c:crossAx val="2019111440"/>
        <c:crosses val="autoZero"/>
        <c:crossBetween val="between"/>
        <c:minorUnit val="250000"/>
      </c:valAx>
      <c:spPr>
        <a:noFill/>
        <a:ln w="25400">
          <a:noFill/>
        </a:ln>
      </c:spPr>
    </c:plotArea>
    <c:plotVisOnly val="1"/>
    <c:dispBlanksAs val="gap"/>
    <c:showDLblsOverMax val="0"/>
  </c:chart>
  <c:txPr>
    <a:bodyPr/>
    <a:lstStyle/>
    <a:p>
      <a:pPr>
        <a:defRPr sz="1000">
          <a:latin typeface="Tahoma" pitchFamily="34" charset="0"/>
          <a:ea typeface="Tahoma" pitchFamily="34" charset="0"/>
          <a:cs typeface="Tahoma" pitchFamily="34" charset="0"/>
        </a:defRPr>
      </a:pPr>
      <a:endParaRPr lang="es-C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gobCL" pitchFamily="50" charset="0"/>
              </a:defRPr>
            </a:pPr>
            <a:r>
              <a:rPr lang="es-CL" sz="1800" b="0">
                <a:latin typeface="gobCL" pitchFamily="50" charset="0"/>
              </a:rPr>
              <a:t>(créditos de consumo con seguro de desgravamen por $1 millón a 24 meses plazo)</a:t>
            </a:r>
          </a:p>
        </c:rich>
      </c:tx>
      <c:layout>
        <c:manualLayout>
          <c:xMode val="edge"/>
          <c:yMode val="edge"/>
          <c:x val="0.1309402364527443"/>
          <c:y val="5.4421768707482989E-3"/>
        </c:manualLayout>
      </c:layout>
      <c:overlay val="0"/>
    </c:title>
    <c:autoTitleDeleted val="0"/>
    <c:plotArea>
      <c:layout/>
      <c:stockChart>
        <c:ser>
          <c:idx val="0"/>
          <c:order val="0"/>
          <c:spPr>
            <a:ln w="28575">
              <a:noFill/>
            </a:ln>
          </c:spPr>
          <c:marker>
            <c:symbol val="none"/>
          </c:marker>
          <c:cat>
            <c:strRef>
              <c:f>Rangos!$I$43:$I$46</c:f>
              <c:strCache>
                <c:ptCount val="4"/>
                <c:pt idx="0">
                  <c:v>Banca</c:v>
                </c:pt>
                <c:pt idx="1">
                  <c:v>Cajas de 
Compensación</c:v>
                </c:pt>
                <c:pt idx="2">
                  <c:v>Cooperativas de Ahorro y Crédito</c:v>
                </c:pt>
                <c:pt idx="3">
                  <c:v>Global</c:v>
                </c:pt>
              </c:strCache>
            </c:strRef>
          </c:cat>
          <c:val>
            <c:numRef>
              <c:f>Rangos!$J$43:$J$46</c:f>
              <c:numCache>
                <c:formatCode>#,##0</c:formatCode>
                <c:ptCount val="4"/>
                <c:pt idx="0">
                  <c:v>1157436</c:v>
                </c:pt>
                <c:pt idx="1">
                  <c:v>1499275</c:v>
                </c:pt>
                <c:pt idx="2">
                  <c:v>1294776</c:v>
                </c:pt>
                <c:pt idx="3">
                  <c:v>1157436</c:v>
                </c:pt>
              </c:numCache>
            </c:numRef>
          </c:val>
          <c:smooth val="0"/>
          <c:extLst>
            <c:ext xmlns:c16="http://schemas.microsoft.com/office/drawing/2014/chart" uri="{C3380CC4-5D6E-409C-BE32-E72D297353CC}">
              <c16:uniqueId val="{00000000-3BCD-43E9-AE93-A537EB7A807A}"/>
            </c:ext>
          </c:extLst>
        </c:ser>
        <c:ser>
          <c:idx val="1"/>
          <c:order val="1"/>
          <c:spPr>
            <a:ln w="28575">
              <a:noFill/>
            </a:ln>
          </c:spPr>
          <c:marker>
            <c:symbol val="none"/>
          </c:marker>
          <c:dLbls>
            <c:dLbl>
              <c:idx val="0"/>
              <c:layout>
                <c:manualLayout>
                  <c:x val="-4.2335766423357638E-2"/>
                  <c:y val="2.7777783853408542E-2"/>
                </c:manualLayout>
              </c:layout>
              <c:spPr/>
              <c:txPr>
                <a:bodyPr/>
                <a:lstStyle/>
                <a:p>
                  <a:pPr>
                    <a:defRPr sz="1400">
                      <a:latin typeface="gobCL" pitchFamily="50" charset="0"/>
                    </a:defRPr>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CD-43E9-AE93-A537EB7A807A}"/>
                </c:ext>
              </c:extLst>
            </c:dLbl>
            <c:dLbl>
              <c:idx val="1"/>
              <c:layout>
                <c:manualLayout>
                  <c:x val="-4.1313537615027041E-2"/>
                  <c:y val="3.7809098314121298E-2"/>
                </c:manualLayout>
              </c:layout>
              <c:spPr/>
              <c:txPr>
                <a:bodyPr/>
                <a:lstStyle/>
                <a:p>
                  <a:pPr>
                    <a:defRPr sz="1400">
                      <a:latin typeface="gobCL" pitchFamily="50" charset="0"/>
                    </a:defRPr>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CD-43E9-AE93-A537EB7A807A}"/>
                </c:ext>
              </c:extLst>
            </c:dLbl>
            <c:dLbl>
              <c:idx val="2"/>
              <c:layout>
                <c:manualLayout>
                  <c:x val="-4.2705151313917174E-2"/>
                  <c:y val="3.0285587342334469E-2"/>
                </c:manualLayout>
              </c:layout>
              <c:spPr/>
              <c:txPr>
                <a:bodyPr/>
                <a:lstStyle/>
                <a:p>
                  <a:pPr>
                    <a:defRPr sz="1400">
                      <a:latin typeface="gobCL" pitchFamily="50" charset="0"/>
                    </a:defRPr>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CD-43E9-AE93-A537EB7A807A}"/>
                </c:ext>
              </c:extLst>
            </c:dLbl>
            <c:dLbl>
              <c:idx val="3"/>
              <c:layout>
                <c:manualLayout>
                  <c:x val="-4.6829617683331749E-2"/>
                  <c:y val="2.7777750351738947E-2"/>
                </c:manualLayout>
              </c:layout>
              <c:spPr/>
              <c:txPr>
                <a:bodyPr/>
                <a:lstStyle/>
                <a:p>
                  <a:pPr>
                    <a:defRPr sz="1400">
                      <a:latin typeface="gobCL" pitchFamily="50" charset="0"/>
                    </a:defRPr>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CD-43E9-AE93-A537EB7A807A}"/>
                </c:ext>
              </c:extLst>
            </c:dLbl>
            <c:spPr>
              <a:noFill/>
              <a:ln w="25400">
                <a:noFill/>
              </a:ln>
            </c:spPr>
            <c:txPr>
              <a:bodyPr wrap="square" lIns="38100" tIns="19050" rIns="38100" bIns="19050" anchor="ctr">
                <a:spAutoFit/>
              </a:bodyPr>
              <a:lstStyle/>
              <a:p>
                <a:pPr>
                  <a:defRPr sz="1400">
                    <a:latin typeface="gobCL" pitchFamily="50" charset="0"/>
                  </a:defRPr>
                </a:pPr>
                <a:endParaRPr lang="es-CL"/>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Rangos!$I$43:$I$46</c:f>
              <c:strCache>
                <c:ptCount val="4"/>
                <c:pt idx="0">
                  <c:v>Banca</c:v>
                </c:pt>
                <c:pt idx="1">
                  <c:v>Cajas de 
Compensación</c:v>
                </c:pt>
                <c:pt idx="2">
                  <c:v>Cooperativas de Ahorro y Crédito</c:v>
                </c:pt>
                <c:pt idx="3">
                  <c:v>Global</c:v>
                </c:pt>
              </c:strCache>
            </c:strRef>
          </c:cat>
          <c:val>
            <c:numRef>
              <c:f>Rangos!$K$43:$K$46</c:f>
              <c:numCache>
                <c:formatCode>#,##0</c:formatCode>
                <c:ptCount val="4"/>
                <c:pt idx="0">
                  <c:v>1157436</c:v>
                </c:pt>
                <c:pt idx="1">
                  <c:v>1499275</c:v>
                </c:pt>
                <c:pt idx="2">
                  <c:v>1294776</c:v>
                </c:pt>
                <c:pt idx="3">
                  <c:v>1157436</c:v>
                </c:pt>
              </c:numCache>
            </c:numRef>
          </c:val>
          <c:smooth val="0"/>
          <c:extLst>
            <c:ext xmlns:c16="http://schemas.microsoft.com/office/drawing/2014/chart" uri="{C3380CC4-5D6E-409C-BE32-E72D297353CC}">
              <c16:uniqueId val="{00000005-3BCD-43E9-AE93-A537EB7A807A}"/>
            </c:ext>
          </c:extLst>
        </c:ser>
        <c:ser>
          <c:idx val="3"/>
          <c:order val="2"/>
          <c:spPr>
            <a:ln w="28575">
              <a:noFill/>
            </a:ln>
          </c:spPr>
          <c:marker>
            <c:symbol val="none"/>
          </c:marker>
          <c:dLbls>
            <c:dLbl>
              <c:idx val="0"/>
              <c:layout>
                <c:manualLayout>
                  <c:x val="-4.7849824494829711E-2"/>
                  <c:y val="-3.360323846666502E-2"/>
                </c:manualLayout>
              </c:layout>
              <c:spPr/>
              <c:txPr>
                <a:bodyPr/>
                <a:lstStyle/>
                <a:p>
                  <a:pPr>
                    <a:defRPr sz="1400">
                      <a:latin typeface="gobCL" pitchFamily="50" charset="0"/>
                    </a:defRPr>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CD-43E9-AE93-A537EB7A807A}"/>
                </c:ext>
              </c:extLst>
            </c:dLbl>
            <c:dLbl>
              <c:idx val="1"/>
              <c:layout>
                <c:manualLayout>
                  <c:x val="-4.562479840622332E-2"/>
                  <c:y val="-2.7777750351738947E-2"/>
                </c:manualLayout>
              </c:layout>
              <c:spPr/>
              <c:txPr>
                <a:bodyPr/>
                <a:lstStyle/>
                <a:p>
                  <a:pPr>
                    <a:defRPr sz="1400">
                      <a:latin typeface="gobCL" pitchFamily="50" charset="0"/>
                    </a:defRPr>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CD-43E9-AE93-A537EB7A807A}"/>
                </c:ext>
              </c:extLst>
            </c:dLbl>
            <c:dLbl>
              <c:idx val="2"/>
              <c:layout>
                <c:manualLayout>
                  <c:x val="-4.8289536097144571E-2"/>
                  <c:y val="-3.5841137412682439E-2"/>
                </c:manualLayout>
              </c:layout>
              <c:spPr/>
              <c:txPr>
                <a:bodyPr/>
                <a:lstStyle/>
                <a:p>
                  <a:pPr>
                    <a:defRPr sz="1400">
                      <a:latin typeface="gobCL" pitchFamily="50" charset="0"/>
                    </a:defRPr>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BCD-43E9-AE93-A537EB7A807A}"/>
                </c:ext>
              </c:extLst>
            </c:dLbl>
            <c:dLbl>
              <c:idx val="3"/>
              <c:layout>
                <c:manualLayout>
                  <c:x val="-4.6645005217721282E-2"/>
                  <c:y val="-2.8587564485473799E-2"/>
                </c:manualLayout>
              </c:layout>
              <c:spPr/>
              <c:txPr>
                <a:bodyPr/>
                <a:lstStyle/>
                <a:p>
                  <a:pPr>
                    <a:defRPr sz="1400">
                      <a:latin typeface="gobCL" pitchFamily="50" charset="0"/>
                    </a:defRPr>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BCD-43E9-AE93-A537EB7A807A}"/>
                </c:ext>
              </c:extLst>
            </c:dLbl>
            <c:spPr>
              <a:noFill/>
              <a:ln w="25400">
                <a:noFill/>
              </a:ln>
            </c:spPr>
            <c:txPr>
              <a:bodyPr wrap="square" lIns="38100" tIns="19050" rIns="38100" bIns="19050" anchor="ctr">
                <a:spAutoFit/>
              </a:bodyPr>
              <a:lstStyle/>
              <a:p>
                <a:pPr>
                  <a:defRPr sz="1400">
                    <a:latin typeface="gobCL" pitchFamily="50" charset="0"/>
                  </a:defRPr>
                </a:pPr>
                <a:endParaRPr lang="es-CL"/>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Rangos!$I$43:$I$46</c:f>
              <c:strCache>
                <c:ptCount val="4"/>
                <c:pt idx="0">
                  <c:v>Banca</c:v>
                </c:pt>
                <c:pt idx="1">
                  <c:v>Cajas de 
Compensación</c:v>
                </c:pt>
                <c:pt idx="2">
                  <c:v>Cooperativas de Ahorro y Crédito</c:v>
                </c:pt>
                <c:pt idx="3">
                  <c:v>Global</c:v>
                </c:pt>
              </c:strCache>
            </c:strRef>
          </c:cat>
          <c:val>
            <c:numRef>
              <c:f>Rangos!$L$43:$L$46</c:f>
              <c:numCache>
                <c:formatCode>#,##0</c:formatCode>
                <c:ptCount val="4"/>
                <c:pt idx="0">
                  <c:v>1449584</c:v>
                </c:pt>
                <c:pt idx="1">
                  <c:v>1514880</c:v>
                </c:pt>
                <c:pt idx="2">
                  <c:v>1460328</c:v>
                </c:pt>
                <c:pt idx="3">
                  <c:v>1514880</c:v>
                </c:pt>
              </c:numCache>
            </c:numRef>
          </c:val>
          <c:smooth val="0"/>
          <c:extLst>
            <c:ext xmlns:c16="http://schemas.microsoft.com/office/drawing/2014/chart" uri="{C3380CC4-5D6E-409C-BE32-E72D297353CC}">
              <c16:uniqueId val="{0000000A-3BCD-43E9-AE93-A537EB7A807A}"/>
            </c:ext>
          </c:extLst>
        </c:ser>
        <c:ser>
          <c:idx val="2"/>
          <c:order val="3"/>
          <c:spPr>
            <a:ln w="28575">
              <a:noFill/>
            </a:ln>
          </c:spPr>
          <c:marker>
            <c:symbol val="none"/>
          </c:marker>
          <c:cat>
            <c:strRef>
              <c:f>Rangos!$I$43:$I$46</c:f>
              <c:strCache>
                <c:ptCount val="4"/>
                <c:pt idx="0">
                  <c:v>Banca</c:v>
                </c:pt>
                <c:pt idx="1">
                  <c:v>Cajas de 
Compensación</c:v>
                </c:pt>
                <c:pt idx="2">
                  <c:v>Cooperativas de Ahorro y Crédito</c:v>
                </c:pt>
                <c:pt idx="3">
                  <c:v>Global</c:v>
                </c:pt>
              </c:strCache>
            </c:strRef>
          </c:cat>
          <c:val>
            <c:numRef>
              <c:f>Rangos!$M$43:$M$46</c:f>
              <c:numCache>
                <c:formatCode>#,##0</c:formatCode>
                <c:ptCount val="4"/>
                <c:pt idx="0">
                  <c:v>1449584</c:v>
                </c:pt>
                <c:pt idx="1">
                  <c:v>1514880</c:v>
                </c:pt>
                <c:pt idx="2">
                  <c:v>1460328</c:v>
                </c:pt>
                <c:pt idx="3">
                  <c:v>1514880</c:v>
                </c:pt>
              </c:numCache>
            </c:numRef>
          </c:val>
          <c:smooth val="0"/>
          <c:extLst>
            <c:ext xmlns:c16="http://schemas.microsoft.com/office/drawing/2014/chart" uri="{C3380CC4-5D6E-409C-BE32-E72D297353CC}">
              <c16:uniqueId val="{0000000B-3BCD-43E9-AE93-A537EB7A807A}"/>
            </c:ext>
          </c:extLst>
        </c:ser>
        <c:dLbls>
          <c:showLegendKey val="0"/>
          <c:showVal val="0"/>
          <c:showCatName val="0"/>
          <c:showSerName val="0"/>
          <c:showPercent val="0"/>
          <c:showBubbleSize val="0"/>
        </c:dLbls>
        <c:hiLowLines/>
        <c:upDownBars>
          <c:gapWidth val="150"/>
          <c:upBars>
            <c:spPr>
              <a:solidFill>
                <a:srgbClr val="FF0000"/>
              </a:solidFill>
            </c:spPr>
          </c:upBars>
          <c:downBars/>
        </c:upDownBars>
        <c:axId val="1916994144"/>
        <c:axId val="1"/>
      </c:stockChart>
      <c:catAx>
        <c:axId val="1916994144"/>
        <c:scaling>
          <c:orientation val="minMax"/>
        </c:scaling>
        <c:delete val="0"/>
        <c:axPos val="b"/>
        <c:numFmt formatCode="General" sourceLinked="1"/>
        <c:majorTickMark val="none"/>
        <c:minorTickMark val="none"/>
        <c:tickLblPos val="nextTo"/>
        <c:spPr>
          <a:ln>
            <a:noFill/>
          </a:ln>
        </c:spPr>
        <c:txPr>
          <a:bodyPr/>
          <a:lstStyle/>
          <a:p>
            <a:pPr>
              <a:defRPr sz="1800" b="1">
                <a:latin typeface="gobCL" pitchFamily="50" charset="0"/>
              </a:defRPr>
            </a:pPr>
            <a:endParaRPr lang="es-CL"/>
          </a:p>
        </c:txPr>
        <c:crossAx val="1"/>
        <c:crossesAt val="2000000"/>
        <c:auto val="1"/>
        <c:lblAlgn val="ctr"/>
        <c:lblOffset val="100"/>
        <c:noMultiLvlLbl val="0"/>
      </c:catAx>
      <c:valAx>
        <c:axId val="1"/>
        <c:scaling>
          <c:orientation val="minMax"/>
          <c:max val="2000000"/>
          <c:min val="1000000"/>
        </c:scaling>
        <c:delete val="0"/>
        <c:axPos val="l"/>
        <c:numFmt formatCode="#,##0" sourceLinked="1"/>
        <c:majorTickMark val="none"/>
        <c:minorTickMark val="none"/>
        <c:tickLblPos val="nextTo"/>
        <c:txPr>
          <a:bodyPr/>
          <a:lstStyle/>
          <a:p>
            <a:pPr>
              <a:defRPr sz="1400">
                <a:latin typeface="gobCL" pitchFamily="50" charset="0"/>
              </a:defRPr>
            </a:pPr>
            <a:endParaRPr lang="es-CL"/>
          </a:p>
        </c:txPr>
        <c:crossAx val="1916994144"/>
        <c:crossesAt val="1"/>
        <c:crossBetween val="between"/>
        <c:majorUnit val="250000"/>
      </c:valAx>
    </c:plotArea>
    <c:plotVisOnly val="1"/>
    <c:dispBlanksAs val="gap"/>
    <c:showDLblsOverMax val="0"/>
  </c:chart>
  <c:txPr>
    <a:bodyPr/>
    <a:lstStyle/>
    <a:p>
      <a:pPr>
        <a:defRPr sz="1000">
          <a:latin typeface="Tahoma" pitchFamily="34" charset="0"/>
          <a:ea typeface="Tahoma" pitchFamily="34" charset="0"/>
          <a:cs typeface="Tahoma" pitchFamily="34" charset="0"/>
        </a:defRPr>
      </a:pPr>
      <a:endParaRPr lang="es-C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88AABD-189D-43FA-8F49-D8F8CA0A7D85}" type="doc">
      <dgm:prSet loTypeId="urn:microsoft.com/office/officeart/2005/8/layout/hProcess9" loCatId="process" qsTypeId="urn:microsoft.com/office/officeart/2005/8/quickstyle/simple1" qsCatId="simple" csTypeId="urn:microsoft.com/office/officeart/2005/8/colors/accent1_2" csCatId="accent1" phldr="1"/>
      <dgm:spPr/>
    </dgm:pt>
    <dgm:pt modelId="{000A3034-F191-40DE-9853-5AC7ADB0DBF0}">
      <dgm:prSet phldrT="[Texto]"/>
      <dgm:spPr/>
      <dgm:t>
        <a:bodyPr/>
        <a:lstStyle/>
        <a:p>
          <a:r>
            <a:rPr lang="es-CL"/>
            <a:t>Comparación y solicitud del crédito</a:t>
          </a:r>
        </a:p>
      </dgm:t>
    </dgm:pt>
    <dgm:pt modelId="{BD9C6F21-9E37-4256-B8CE-16DD7F2393C6}" type="parTrans" cxnId="{E89ED77D-B990-4A9E-87AD-23683A9EC0F0}">
      <dgm:prSet/>
      <dgm:spPr/>
      <dgm:t>
        <a:bodyPr/>
        <a:lstStyle/>
        <a:p>
          <a:endParaRPr lang="es-CL"/>
        </a:p>
      </dgm:t>
    </dgm:pt>
    <dgm:pt modelId="{34A3201E-945A-4CE9-A53C-3F3C9DE4A399}" type="sibTrans" cxnId="{E89ED77D-B990-4A9E-87AD-23683A9EC0F0}">
      <dgm:prSet/>
      <dgm:spPr/>
      <dgm:t>
        <a:bodyPr/>
        <a:lstStyle/>
        <a:p>
          <a:endParaRPr lang="es-CL"/>
        </a:p>
      </dgm:t>
    </dgm:pt>
    <dgm:pt modelId="{F7E61384-A68A-4F67-8D88-12DF5D263B5D}">
      <dgm:prSet phldrT="[Texto]"/>
      <dgm:spPr/>
      <dgm:t>
        <a:bodyPr/>
        <a:lstStyle/>
        <a:p>
          <a:r>
            <a:rPr lang="es-CL"/>
            <a:t>Formalización del crédito</a:t>
          </a:r>
        </a:p>
      </dgm:t>
    </dgm:pt>
    <dgm:pt modelId="{A2BCB440-48A3-48D6-BE69-06698349E69D}" type="parTrans" cxnId="{6999B0E9-09E4-4CEA-A0B5-5808FA8B6CA6}">
      <dgm:prSet/>
      <dgm:spPr/>
      <dgm:t>
        <a:bodyPr/>
        <a:lstStyle/>
        <a:p>
          <a:endParaRPr lang="es-CL"/>
        </a:p>
      </dgm:t>
    </dgm:pt>
    <dgm:pt modelId="{EB6D642D-930E-4EC2-9C22-1B049B21CE34}" type="sibTrans" cxnId="{6999B0E9-09E4-4CEA-A0B5-5808FA8B6CA6}">
      <dgm:prSet/>
      <dgm:spPr/>
      <dgm:t>
        <a:bodyPr/>
        <a:lstStyle/>
        <a:p>
          <a:endParaRPr lang="es-CL"/>
        </a:p>
      </dgm:t>
    </dgm:pt>
    <dgm:pt modelId="{7B4D2730-EC51-4464-8811-491641C180EE}">
      <dgm:prSet/>
      <dgm:spPr/>
      <dgm:t>
        <a:bodyPr/>
        <a:lstStyle/>
        <a:p>
          <a:r>
            <a:rPr lang="es-CL"/>
            <a:t>Evaluación del  crédito</a:t>
          </a:r>
        </a:p>
      </dgm:t>
    </dgm:pt>
    <dgm:pt modelId="{EDB480E7-4059-4FCE-B70F-011F64FCB60B}" type="parTrans" cxnId="{74BB7E9D-E902-4D6C-AC15-A63E60884A9E}">
      <dgm:prSet/>
      <dgm:spPr/>
      <dgm:t>
        <a:bodyPr/>
        <a:lstStyle/>
        <a:p>
          <a:endParaRPr lang="es-CL"/>
        </a:p>
      </dgm:t>
    </dgm:pt>
    <dgm:pt modelId="{5F301C4C-01D4-44C4-ABA7-B994C090B9AE}" type="sibTrans" cxnId="{74BB7E9D-E902-4D6C-AC15-A63E60884A9E}">
      <dgm:prSet/>
      <dgm:spPr/>
      <dgm:t>
        <a:bodyPr/>
        <a:lstStyle/>
        <a:p>
          <a:endParaRPr lang="es-CL"/>
        </a:p>
      </dgm:t>
    </dgm:pt>
    <dgm:pt modelId="{6A58523B-B5EF-49B9-BF26-6C9D5731538D}" type="pres">
      <dgm:prSet presAssocID="{D488AABD-189D-43FA-8F49-D8F8CA0A7D85}" presName="CompostProcess" presStyleCnt="0">
        <dgm:presLayoutVars>
          <dgm:dir/>
          <dgm:resizeHandles val="exact"/>
        </dgm:presLayoutVars>
      </dgm:prSet>
      <dgm:spPr/>
    </dgm:pt>
    <dgm:pt modelId="{3437B18D-B48D-489D-958A-3FAECC513FE9}" type="pres">
      <dgm:prSet presAssocID="{D488AABD-189D-43FA-8F49-D8F8CA0A7D85}" presName="arrow" presStyleLbl="bgShp" presStyleIdx="0" presStyleCnt="1"/>
      <dgm:spPr/>
    </dgm:pt>
    <dgm:pt modelId="{E5D27209-A5DC-496C-9708-C2FC0222DE1E}" type="pres">
      <dgm:prSet presAssocID="{D488AABD-189D-43FA-8F49-D8F8CA0A7D85}" presName="linearProcess" presStyleCnt="0"/>
      <dgm:spPr/>
    </dgm:pt>
    <dgm:pt modelId="{A889C09A-775A-4166-B6A4-96BE8803DEF5}" type="pres">
      <dgm:prSet presAssocID="{000A3034-F191-40DE-9853-5AC7ADB0DBF0}" presName="textNode" presStyleLbl="node1" presStyleIdx="0" presStyleCnt="3">
        <dgm:presLayoutVars>
          <dgm:bulletEnabled val="1"/>
        </dgm:presLayoutVars>
      </dgm:prSet>
      <dgm:spPr/>
      <dgm:t>
        <a:bodyPr/>
        <a:lstStyle/>
        <a:p>
          <a:endParaRPr lang="es-CL"/>
        </a:p>
      </dgm:t>
    </dgm:pt>
    <dgm:pt modelId="{26C9142D-FD83-45A4-B946-0AD22A0262DB}" type="pres">
      <dgm:prSet presAssocID="{34A3201E-945A-4CE9-A53C-3F3C9DE4A399}" presName="sibTrans" presStyleCnt="0"/>
      <dgm:spPr/>
    </dgm:pt>
    <dgm:pt modelId="{E01D1439-43F1-433F-A9D5-BB2089265B82}" type="pres">
      <dgm:prSet presAssocID="{7B4D2730-EC51-4464-8811-491641C180EE}" presName="textNode" presStyleLbl="node1" presStyleIdx="1" presStyleCnt="3">
        <dgm:presLayoutVars>
          <dgm:bulletEnabled val="1"/>
        </dgm:presLayoutVars>
      </dgm:prSet>
      <dgm:spPr/>
      <dgm:t>
        <a:bodyPr/>
        <a:lstStyle/>
        <a:p>
          <a:endParaRPr lang="es-CL"/>
        </a:p>
      </dgm:t>
    </dgm:pt>
    <dgm:pt modelId="{EDC5A439-F423-46F6-A104-8340C9A2399C}" type="pres">
      <dgm:prSet presAssocID="{5F301C4C-01D4-44C4-ABA7-B994C090B9AE}" presName="sibTrans" presStyleCnt="0"/>
      <dgm:spPr/>
    </dgm:pt>
    <dgm:pt modelId="{4B105EEA-DE12-4EBE-BFEE-4948C1259C1C}" type="pres">
      <dgm:prSet presAssocID="{F7E61384-A68A-4F67-8D88-12DF5D263B5D}" presName="textNode" presStyleLbl="node1" presStyleIdx="2" presStyleCnt="3">
        <dgm:presLayoutVars>
          <dgm:bulletEnabled val="1"/>
        </dgm:presLayoutVars>
      </dgm:prSet>
      <dgm:spPr/>
      <dgm:t>
        <a:bodyPr/>
        <a:lstStyle/>
        <a:p>
          <a:endParaRPr lang="es-CL"/>
        </a:p>
      </dgm:t>
    </dgm:pt>
  </dgm:ptLst>
  <dgm:cxnLst>
    <dgm:cxn modelId="{6999B0E9-09E4-4CEA-A0B5-5808FA8B6CA6}" srcId="{D488AABD-189D-43FA-8F49-D8F8CA0A7D85}" destId="{F7E61384-A68A-4F67-8D88-12DF5D263B5D}" srcOrd="2" destOrd="0" parTransId="{A2BCB440-48A3-48D6-BE69-06698349E69D}" sibTransId="{EB6D642D-930E-4EC2-9C22-1B049B21CE34}"/>
    <dgm:cxn modelId="{40FD427C-DFFF-4BFC-A8AC-6EF3613639C6}" type="presOf" srcId="{F7E61384-A68A-4F67-8D88-12DF5D263B5D}" destId="{4B105EEA-DE12-4EBE-BFEE-4948C1259C1C}" srcOrd="0" destOrd="0" presId="urn:microsoft.com/office/officeart/2005/8/layout/hProcess9"/>
    <dgm:cxn modelId="{8742579B-5AE7-4A00-807C-AFD62F609F9F}" type="presOf" srcId="{D488AABD-189D-43FA-8F49-D8F8CA0A7D85}" destId="{6A58523B-B5EF-49B9-BF26-6C9D5731538D}" srcOrd="0" destOrd="0" presId="urn:microsoft.com/office/officeart/2005/8/layout/hProcess9"/>
    <dgm:cxn modelId="{E89ED77D-B990-4A9E-87AD-23683A9EC0F0}" srcId="{D488AABD-189D-43FA-8F49-D8F8CA0A7D85}" destId="{000A3034-F191-40DE-9853-5AC7ADB0DBF0}" srcOrd="0" destOrd="0" parTransId="{BD9C6F21-9E37-4256-B8CE-16DD7F2393C6}" sibTransId="{34A3201E-945A-4CE9-A53C-3F3C9DE4A399}"/>
    <dgm:cxn modelId="{98BA5C0B-E36D-4AA3-9A13-CCACFCB91AF5}" type="presOf" srcId="{000A3034-F191-40DE-9853-5AC7ADB0DBF0}" destId="{A889C09A-775A-4166-B6A4-96BE8803DEF5}" srcOrd="0" destOrd="0" presId="urn:microsoft.com/office/officeart/2005/8/layout/hProcess9"/>
    <dgm:cxn modelId="{22C78325-4AA8-4641-9239-A630DC2099C7}" type="presOf" srcId="{7B4D2730-EC51-4464-8811-491641C180EE}" destId="{E01D1439-43F1-433F-A9D5-BB2089265B82}" srcOrd="0" destOrd="0" presId="urn:microsoft.com/office/officeart/2005/8/layout/hProcess9"/>
    <dgm:cxn modelId="{74BB7E9D-E902-4D6C-AC15-A63E60884A9E}" srcId="{D488AABD-189D-43FA-8F49-D8F8CA0A7D85}" destId="{7B4D2730-EC51-4464-8811-491641C180EE}" srcOrd="1" destOrd="0" parTransId="{EDB480E7-4059-4FCE-B70F-011F64FCB60B}" sibTransId="{5F301C4C-01D4-44C4-ABA7-B994C090B9AE}"/>
    <dgm:cxn modelId="{50FABF5F-BD31-4432-910F-2D5654865859}" type="presParOf" srcId="{6A58523B-B5EF-49B9-BF26-6C9D5731538D}" destId="{3437B18D-B48D-489D-958A-3FAECC513FE9}" srcOrd="0" destOrd="0" presId="urn:microsoft.com/office/officeart/2005/8/layout/hProcess9"/>
    <dgm:cxn modelId="{A9532D5B-0205-4A5B-96EB-53166423EE6C}" type="presParOf" srcId="{6A58523B-B5EF-49B9-BF26-6C9D5731538D}" destId="{E5D27209-A5DC-496C-9708-C2FC0222DE1E}" srcOrd="1" destOrd="0" presId="urn:microsoft.com/office/officeart/2005/8/layout/hProcess9"/>
    <dgm:cxn modelId="{757828A1-9812-4195-B040-25A6A0567707}" type="presParOf" srcId="{E5D27209-A5DC-496C-9708-C2FC0222DE1E}" destId="{A889C09A-775A-4166-B6A4-96BE8803DEF5}" srcOrd="0" destOrd="0" presId="urn:microsoft.com/office/officeart/2005/8/layout/hProcess9"/>
    <dgm:cxn modelId="{0578787C-3AE5-43DB-BEE0-CC27F5F7A601}" type="presParOf" srcId="{E5D27209-A5DC-496C-9708-C2FC0222DE1E}" destId="{26C9142D-FD83-45A4-B946-0AD22A0262DB}" srcOrd="1" destOrd="0" presId="urn:microsoft.com/office/officeart/2005/8/layout/hProcess9"/>
    <dgm:cxn modelId="{DDFC99AC-69A1-4EF0-BC16-5DA897973B3F}" type="presParOf" srcId="{E5D27209-A5DC-496C-9708-C2FC0222DE1E}" destId="{E01D1439-43F1-433F-A9D5-BB2089265B82}" srcOrd="2" destOrd="0" presId="urn:microsoft.com/office/officeart/2005/8/layout/hProcess9"/>
    <dgm:cxn modelId="{AA117BC3-AE0A-4CD3-87AD-2A9AB5E4601C}" type="presParOf" srcId="{E5D27209-A5DC-496C-9708-C2FC0222DE1E}" destId="{EDC5A439-F423-46F6-A104-8340C9A2399C}" srcOrd="3" destOrd="0" presId="urn:microsoft.com/office/officeart/2005/8/layout/hProcess9"/>
    <dgm:cxn modelId="{1998B0CF-CD91-4487-A820-81D5DE0F14C5}" type="presParOf" srcId="{E5D27209-A5DC-496C-9708-C2FC0222DE1E}" destId="{4B105EEA-DE12-4EBE-BFEE-4948C1259C1C}"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7B18D-B48D-489D-958A-3FAECC513FE9}">
      <dsp:nvSpPr>
        <dsp:cNvPr id="0" name=""/>
        <dsp:cNvSpPr/>
      </dsp:nvSpPr>
      <dsp:spPr>
        <a:xfrm>
          <a:off x="445769" y="0"/>
          <a:ext cx="5052060" cy="2743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89C09A-775A-4166-B6A4-96BE8803DEF5}">
      <dsp:nvSpPr>
        <dsp:cNvPr id="0" name=""/>
        <dsp:cNvSpPr/>
      </dsp:nvSpPr>
      <dsp:spPr>
        <a:xfrm>
          <a:off x="201409" y="822960"/>
          <a:ext cx="1783080" cy="1097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a:t>Comparación y solicitud del crédito</a:t>
          </a:r>
        </a:p>
      </dsp:txBody>
      <dsp:txXfrm>
        <a:off x="254974" y="876525"/>
        <a:ext cx="1675950" cy="990150"/>
      </dsp:txXfrm>
    </dsp:sp>
    <dsp:sp modelId="{E01D1439-43F1-433F-A9D5-BB2089265B82}">
      <dsp:nvSpPr>
        <dsp:cNvPr id="0" name=""/>
        <dsp:cNvSpPr/>
      </dsp:nvSpPr>
      <dsp:spPr>
        <a:xfrm>
          <a:off x="2080260" y="822960"/>
          <a:ext cx="1783080" cy="1097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a:t>Evaluación del  crédito</a:t>
          </a:r>
        </a:p>
      </dsp:txBody>
      <dsp:txXfrm>
        <a:off x="2133825" y="876525"/>
        <a:ext cx="1675950" cy="990150"/>
      </dsp:txXfrm>
    </dsp:sp>
    <dsp:sp modelId="{4B105EEA-DE12-4EBE-BFEE-4948C1259C1C}">
      <dsp:nvSpPr>
        <dsp:cNvPr id="0" name=""/>
        <dsp:cNvSpPr/>
      </dsp:nvSpPr>
      <dsp:spPr>
        <a:xfrm>
          <a:off x="3959110" y="822960"/>
          <a:ext cx="1783080" cy="1097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a:t>Formalización del crédito</a:t>
          </a:r>
        </a:p>
      </dsp:txBody>
      <dsp:txXfrm>
        <a:off x="4012675" y="876525"/>
        <a:ext cx="1675950" cy="9901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7D6D10A1-83C5-46BB-A2AC-93C41D7B86DF}" type="datetimeFigureOut">
              <a:rPr lang="es-CL" smtClean="0"/>
              <a:t>28-03-2018</a:t>
            </a:fld>
            <a:endParaRPr lang="es-CL"/>
          </a:p>
        </p:txBody>
      </p:sp>
      <p:sp>
        <p:nvSpPr>
          <p:cNvPr id="4" name="Marcador de pie de página 3"/>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A08843FE-CCFE-4A7C-8F54-0B7E5A954E64}" type="slidenum">
              <a:rPr lang="es-CL" smtClean="0"/>
              <a:t>‹Nº›</a:t>
            </a:fld>
            <a:endParaRPr lang="es-CL"/>
          </a:p>
        </p:txBody>
      </p:sp>
    </p:spTree>
    <p:extLst>
      <p:ext uri="{BB962C8B-B14F-4D97-AF65-F5344CB8AC3E}">
        <p14:creationId xmlns:p14="http://schemas.microsoft.com/office/powerpoint/2010/main" val="3099357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9027" cy="350807"/>
          </a:xfrm>
          <a:prstGeom prst="rect">
            <a:avLst/>
          </a:prstGeom>
        </p:spPr>
        <p:txBody>
          <a:bodyPr vert="horz" lIns="83622" tIns="41811" rIns="83622" bIns="41811" rtlCol="0"/>
          <a:lstStyle>
            <a:lvl1pPr algn="l">
              <a:defRPr sz="1100"/>
            </a:lvl1pPr>
          </a:lstStyle>
          <a:p>
            <a:endParaRPr lang="es-CL"/>
          </a:p>
        </p:txBody>
      </p:sp>
      <p:sp>
        <p:nvSpPr>
          <p:cNvPr id="3" name="2 Marcador de fecha"/>
          <p:cNvSpPr>
            <a:spLocks noGrp="1"/>
          </p:cNvSpPr>
          <p:nvPr>
            <p:ph type="dt" idx="1"/>
          </p:nvPr>
        </p:nvSpPr>
        <p:spPr>
          <a:xfrm>
            <a:off x="5265907" y="0"/>
            <a:ext cx="4029027" cy="350807"/>
          </a:xfrm>
          <a:prstGeom prst="rect">
            <a:avLst/>
          </a:prstGeom>
        </p:spPr>
        <p:txBody>
          <a:bodyPr vert="horz" lIns="83622" tIns="41811" rIns="83622" bIns="41811" rtlCol="0"/>
          <a:lstStyle>
            <a:lvl1pPr algn="r">
              <a:defRPr sz="1100"/>
            </a:lvl1pPr>
          </a:lstStyle>
          <a:p>
            <a:fld id="{F3D4D99A-3F16-4148-8809-43E1568DC34C}" type="datetimeFigureOut">
              <a:rPr lang="es-CL" smtClean="0"/>
              <a:t>28-03-2018</a:t>
            </a:fld>
            <a:endParaRPr lang="es-CL"/>
          </a:p>
        </p:txBody>
      </p:sp>
      <p:sp>
        <p:nvSpPr>
          <p:cNvPr id="4" name="3 Marcador de imagen de diapositiva"/>
          <p:cNvSpPr>
            <a:spLocks noGrp="1" noRot="1" noChangeAspect="1"/>
          </p:cNvSpPr>
          <p:nvPr>
            <p:ph type="sldImg" idx="2"/>
          </p:nvPr>
        </p:nvSpPr>
        <p:spPr>
          <a:xfrm>
            <a:off x="2946400" y="525463"/>
            <a:ext cx="3403600" cy="2628900"/>
          </a:xfrm>
          <a:prstGeom prst="rect">
            <a:avLst/>
          </a:prstGeom>
          <a:noFill/>
          <a:ln w="12700">
            <a:solidFill>
              <a:prstClr val="black"/>
            </a:solidFill>
          </a:ln>
        </p:spPr>
        <p:txBody>
          <a:bodyPr vert="horz" lIns="83622" tIns="41811" rIns="83622" bIns="41811" rtlCol="0" anchor="ctr"/>
          <a:lstStyle/>
          <a:p>
            <a:endParaRPr lang="es-CL"/>
          </a:p>
        </p:txBody>
      </p:sp>
      <p:sp>
        <p:nvSpPr>
          <p:cNvPr id="5" name="4 Marcador de notas"/>
          <p:cNvSpPr>
            <a:spLocks noGrp="1"/>
          </p:cNvSpPr>
          <p:nvPr>
            <p:ph type="body" sz="quarter" idx="3"/>
          </p:nvPr>
        </p:nvSpPr>
        <p:spPr>
          <a:xfrm>
            <a:off x="930227" y="3330513"/>
            <a:ext cx="7435946" cy="3154394"/>
          </a:xfrm>
          <a:prstGeom prst="rect">
            <a:avLst/>
          </a:prstGeom>
        </p:spPr>
        <p:txBody>
          <a:bodyPr vert="horz" lIns="83622" tIns="41811" rIns="83622" bIns="41811"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6658162"/>
            <a:ext cx="4029027" cy="350807"/>
          </a:xfrm>
          <a:prstGeom prst="rect">
            <a:avLst/>
          </a:prstGeom>
        </p:spPr>
        <p:txBody>
          <a:bodyPr vert="horz" lIns="83622" tIns="41811" rIns="83622" bIns="41811" rtlCol="0" anchor="b"/>
          <a:lstStyle>
            <a:lvl1pPr algn="l">
              <a:defRPr sz="1100"/>
            </a:lvl1pPr>
          </a:lstStyle>
          <a:p>
            <a:endParaRPr lang="es-CL"/>
          </a:p>
        </p:txBody>
      </p:sp>
      <p:sp>
        <p:nvSpPr>
          <p:cNvPr id="7" name="6 Marcador de número de diapositiva"/>
          <p:cNvSpPr>
            <a:spLocks noGrp="1"/>
          </p:cNvSpPr>
          <p:nvPr>
            <p:ph type="sldNum" sz="quarter" idx="5"/>
          </p:nvPr>
        </p:nvSpPr>
        <p:spPr>
          <a:xfrm>
            <a:off x="5265907" y="6658162"/>
            <a:ext cx="4029027" cy="350807"/>
          </a:xfrm>
          <a:prstGeom prst="rect">
            <a:avLst/>
          </a:prstGeom>
        </p:spPr>
        <p:txBody>
          <a:bodyPr vert="horz" lIns="83622" tIns="41811" rIns="83622" bIns="41811" rtlCol="0" anchor="b"/>
          <a:lstStyle>
            <a:lvl1pPr algn="r">
              <a:defRPr sz="1100"/>
            </a:lvl1pPr>
          </a:lstStyle>
          <a:p>
            <a:fld id="{F3C50F64-55AC-499B-8851-0518780C0D81}" type="slidenum">
              <a:rPr lang="es-CL" smtClean="0"/>
              <a:t>‹Nº›</a:t>
            </a:fld>
            <a:endParaRPr lang="es-CL"/>
          </a:p>
        </p:txBody>
      </p:sp>
    </p:spTree>
    <p:extLst>
      <p:ext uri="{BB962C8B-B14F-4D97-AF65-F5344CB8AC3E}">
        <p14:creationId xmlns:p14="http://schemas.microsoft.com/office/powerpoint/2010/main" val="280167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2</a:t>
            </a:fld>
            <a:endParaRPr lang="es-CL" dirty="0"/>
          </a:p>
        </p:txBody>
      </p:sp>
    </p:spTree>
    <p:extLst>
      <p:ext uri="{BB962C8B-B14F-4D97-AF65-F5344CB8AC3E}">
        <p14:creationId xmlns:p14="http://schemas.microsoft.com/office/powerpoint/2010/main" val="287663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11</a:t>
            </a:fld>
            <a:endParaRPr lang="es-CL" dirty="0"/>
          </a:p>
        </p:txBody>
      </p:sp>
    </p:spTree>
    <p:extLst>
      <p:ext uri="{BB962C8B-B14F-4D97-AF65-F5344CB8AC3E}">
        <p14:creationId xmlns:p14="http://schemas.microsoft.com/office/powerpoint/2010/main" val="2481275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12</a:t>
            </a:fld>
            <a:endParaRPr lang="es-CL" dirty="0"/>
          </a:p>
        </p:txBody>
      </p:sp>
    </p:spTree>
    <p:extLst>
      <p:ext uri="{BB962C8B-B14F-4D97-AF65-F5344CB8AC3E}">
        <p14:creationId xmlns:p14="http://schemas.microsoft.com/office/powerpoint/2010/main" val="2882287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13</a:t>
            </a:fld>
            <a:endParaRPr lang="es-CL" dirty="0"/>
          </a:p>
        </p:txBody>
      </p:sp>
    </p:spTree>
    <p:extLst>
      <p:ext uri="{BB962C8B-B14F-4D97-AF65-F5344CB8AC3E}">
        <p14:creationId xmlns:p14="http://schemas.microsoft.com/office/powerpoint/2010/main" val="1997045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14</a:t>
            </a:fld>
            <a:endParaRPr lang="es-CL" dirty="0"/>
          </a:p>
        </p:txBody>
      </p:sp>
    </p:spTree>
    <p:extLst>
      <p:ext uri="{BB962C8B-B14F-4D97-AF65-F5344CB8AC3E}">
        <p14:creationId xmlns:p14="http://schemas.microsoft.com/office/powerpoint/2010/main" val="182117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solidFill>
                  <a:prstClr val="black"/>
                </a:solidFill>
              </a:rPr>
              <a:pPr/>
              <a:t>15</a:t>
            </a:fld>
            <a:endParaRPr lang="es-CL" dirty="0">
              <a:solidFill>
                <a:prstClr val="black"/>
              </a:solidFill>
            </a:endParaRPr>
          </a:p>
        </p:txBody>
      </p:sp>
    </p:spTree>
    <p:extLst>
      <p:ext uri="{BB962C8B-B14F-4D97-AF65-F5344CB8AC3E}">
        <p14:creationId xmlns:p14="http://schemas.microsoft.com/office/powerpoint/2010/main" val="392136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16</a:t>
            </a:fld>
            <a:endParaRPr lang="es-CL" dirty="0"/>
          </a:p>
        </p:txBody>
      </p:sp>
    </p:spTree>
    <p:extLst>
      <p:ext uri="{BB962C8B-B14F-4D97-AF65-F5344CB8AC3E}">
        <p14:creationId xmlns:p14="http://schemas.microsoft.com/office/powerpoint/2010/main" val="3271864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17</a:t>
            </a:fld>
            <a:endParaRPr lang="es-CL" dirty="0"/>
          </a:p>
        </p:txBody>
      </p:sp>
    </p:spTree>
    <p:extLst>
      <p:ext uri="{BB962C8B-B14F-4D97-AF65-F5344CB8AC3E}">
        <p14:creationId xmlns:p14="http://schemas.microsoft.com/office/powerpoint/2010/main" val="1920134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18</a:t>
            </a:fld>
            <a:endParaRPr lang="es-CL" dirty="0"/>
          </a:p>
        </p:txBody>
      </p:sp>
    </p:spTree>
    <p:extLst>
      <p:ext uri="{BB962C8B-B14F-4D97-AF65-F5344CB8AC3E}">
        <p14:creationId xmlns:p14="http://schemas.microsoft.com/office/powerpoint/2010/main" val="818419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19</a:t>
            </a:fld>
            <a:endParaRPr lang="es-CL" dirty="0"/>
          </a:p>
        </p:txBody>
      </p:sp>
    </p:spTree>
    <p:extLst>
      <p:ext uri="{BB962C8B-B14F-4D97-AF65-F5344CB8AC3E}">
        <p14:creationId xmlns:p14="http://schemas.microsoft.com/office/powerpoint/2010/main" val="851331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20</a:t>
            </a:fld>
            <a:endParaRPr lang="es-CL" dirty="0"/>
          </a:p>
        </p:txBody>
      </p:sp>
    </p:spTree>
    <p:extLst>
      <p:ext uri="{BB962C8B-B14F-4D97-AF65-F5344CB8AC3E}">
        <p14:creationId xmlns:p14="http://schemas.microsoft.com/office/powerpoint/2010/main" val="2917892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3</a:t>
            </a:fld>
            <a:endParaRPr lang="es-CL" dirty="0"/>
          </a:p>
        </p:txBody>
      </p:sp>
    </p:spTree>
    <p:extLst>
      <p:ext uri="{BB962C8B-B14F-4D97-AF65-F5344CB8AC3E}">
        <p14:creationId xmlns:p14="http://schemas.microsoft.com/office/powerpoint/2010/main" val="2935960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21</a:t>
            </a:fld>
            <a:endParaRPr lang="es-CL" dirty="0"/>
          </a:p>
        </p:txBody>
      </p:sp>
    </p:spTree>
    <p:extLst>
      <p:ext uri="{BB962C8B-B14F-4D97-AF65-F5344CB8AC3E}">
        <p14:creationId xmlns:p14="http://schemas.microsoft.com/office/powerpoint/2010/main" val="4207196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22</a:t>
            </a:fld>
            <a:endParaRPr lang="es-CL" dirty="0"/>
          </a:p>
        </p:txBody>
      </p:sp>
    </p:spTree>
    <p:extLst>
      <p:ext uri="{BB962C8B-B14F-4D97-AF65-F5344CB8AC3E}">
        <p14:creationId xmlns:p14="http://schemas.microsoft.com/office/powerpoint/2010/main" val="2294447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23</a:t>
            </a:fld>
            <a:endParaRPr lang="es-CL" dirty="0"/>
          </a:p>
        </p:txBody>
      </p:sp>
    </p:spTree>
    <p:extLst>
      <p:ext uri="{BB962C8B-B14F-4D97-AF65-F5344CB8AC3E}">
        <p14:creationId xmlns:p14="http://schemas.microsoft.com/office/powerpoint/2010/main" val="37921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24</a:t>
            </a:fld>
            <a:endParaRPr lang="es-CL" dirty="0"/>
          </a:p>
        </p:txBody>
      </p:sp>
    </p:spTree>
    <p:extLst>
      <p:ext uri="{BB962C8B-B14F-4D97-AF65-F5344CB8AC3E}">
        <p14:creationId xmlns:p14="http://schemas.microsoft.com/office/powerpoint/2010/main" val="245212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25</a:t>
            </a:fld>
            <a:endParaRPr lang="es-CL" dirty="0"/>
          </a:p>
        </p:txBody>
      </p:sp>
    </p:spTree>
    <p:extLst>
      <p:ext uri="{BB962C8B-B14F-4D97-AF65-F5344CB8AC3E}">
        <p14:creationId xmlns:p14="http://schemas.microsoft.com/office/powerpoint/2010/main" val="1998455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26</a:t>
            </a:fld>
            <a:endParaRPr lang="es-CL" dirty="0"/>
          </a:p>
        </p:txBody>
      </p:sp>
    </p:spTree>
    <p:extLst>
      <p:ext uri="{BB962C8B-B14F-4D97-AF65-F5344CB8AC3E}">
        <p14:creationId xmlns:p14="http://schemas.microsoft.com/office/powerpoint/2010/main" val="398694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27</a:t>
            </a:fld>
            <a:endParaRPr lang="es-CL" dirty="0"/>
          </a:p>
        </p:txBody>
      </p:sp>
    </p:spTree>
    <p:extLst>
      <p:ext uri="{BB962C8B-B14F-4D97-AF65-F5344CB8AC3E}">
        <p14:creationId xmlns:p14="http://schemas.microsoft.com/office/powerpoint/2010/main" val="3721093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28</a:t>
            </a:fld>
            <a:endParaRPr lang="es-CL" dirty="0"/>
          </a:p>
        </p:txBody>
      </p:sp>
    </p:spTree>
    <p:extLst>
      <p:ext uri="{BB962C8B-B14F-4D97-AF65-F5344CB8AC3E}">
        <p14:creationId xmlns:p14="http://schemas.microsoft.com/office/powerpoint/2010/main" val="88336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3C50F64-55AC-499B-8851-0518780C0D81}" type="slidenum">
              <a:rPr lang="es-CL" smtClean="0"/>
              <a:t>4</a:t>
            </a:fld>
            <a:endParaRPr lang="es-CL"/>
          </a:p>
        </p:txBody>
      </p:sp>
    </p:spTree>
    <p:extLst>
      <p:ext uri="{BB962C8B-B14F-4D97-AF65-F5344CB8AC3E}">
        <p14:creationId xmlns:p14="http://schemas.microsoft.com/office/powerpoint/2010/main" val="278448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3C50F64-55AC-499B-8851-0518780C0D81}" type="slidenum">
              <a:rPr lang="es-CL" smtClean="0"/>
              <a:t>5</a:t>
            </a:fld>
            <a:endParaRPr lang="es-CL"/>
          </a:p>
        </p:txBody>
      </p:sp>
    </p:spTree>
    <p:extLst>
      <p:ext uri="{BB962C8B-B14F-4D97-AF65-F5344CB8AC3E}">
        <p14:creationId xmlns:p14="http://schemas.microsoft.com/office/powerpoint/2010/main" val="2784485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3C50F64-55AC-499B-8851-0518780C0D81}" type="slidenum">
              <a:rPr lang="es-CL" smtClean="0"/>
              <a:t>6</a:t>
            </a:fld>
            <a:endParaRPr lang="es-CL"/>
          </a:p>
        </p:txBody>
      </p:sp>
    </p:spTree>
    <p:extLst>
      <p:ext uri="{BB962C8B-B14F-4D97-AF65-F5344CB8AC3E}">
        <p14:creationId xmlns:p14="http://schemas.microsoft.com/office/powerpoint/2010/main" val="2784485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3C50F64-55AC-499B-8851-0518780C0D81}" type="slidenum">
              <a:rPr lang="es-CL" smtClean="0"/>
              <a:t>7</a:t>
            </a:fld>
            <a:endParaRPr lang="es-CL"/>
          </a:p>
        </p:txBody>
      </p:sp>
    </p:spTree>
    <p:extLst>
      <p:ext uri="{BB962C8B-B14F-4D97-AF65-F5344CB8AC3E}">
        <p14:creationId xmlns:p14="http://schemas.microsoft.com/office/powerpoint/2010/main" val="278448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3C50F64-55AC-499B-8851-0518780C0D81}" type="slidenum">
              <a:rPr lang="es-CL" smtClean="0"/>
              <a:t>8</a:t>
            </a:fld>
            <a:endParaRPr lang="es-CL"/>
          </a:p>
        </p:txBody>
      </p:sp>
    </p:spTree>
    <p:extLst>
      <p:ext uri="{BB962C8B-B14F-4D97-AF65-F5344CB8AC3E}">
        <p14:creationId xmlns:p14="http://schemas.microsoft.com/office/powerpoint/2010/main" val="2784485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9</a:t>
            </a:fld>
            <a:endParaRPr lang="es-CL" dirty="0"/>
          </a:p>
        </p:txBody>
      </p:sp>
    </p:spTree>
    <p:extLst>
      <p:ext uri="{BB962C8B-B14F-4D97-AF65-F5344CB8AC3E}">
        <p14:creationId xmlns:p14="http://schemas.microsoft.com/office/powerpoint/2010/main" val="21780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3C50F64-55AC-499B-8851-0518780C0D81}" type="slidenum">
              <a:rPr lang="es-CL" smtClean="0"/>
              <a:t>10</a:t>
            </a:fld>
            <a:endParaRPr lang="es-CL" dirty="0"/>
          </a:p>
        </p:txBody>
      </p:sp>
    </p:spTree>
    <p:extLst>
      <p:ext uri="{BB962C8B-B14F-4D97-AF65-F5344CB8AC3E}">
        <p14:creationId xmlns:p14="http://schemas.microsoft.com/office/powerpoint/2010/main" val="4018506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833B614-C59D-4334-B1F9-58F6F1A18F4F}" type="datetime1">
              <a:rPr lang="en-US" smtClean="0"/>
              <a:t>3/28/2018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6CB8"/>
                </a:solidFill>
                <a:latin typeface="gobCL"/>
                <a:cs typeface="gobCL"/>
              </a:defRPr>
            </a:lvl1pPr>
          </a:lstStyle>
          <a:p>
            <a:endParaRPr/>
          </a:p>
        </p:txBody>
      </p:sp>
      <p:sp>
        <p:nvSpPr>
          <p:cNvPr id="3" name="Holder 3"/>
          <p:cNvSpPr>
            <a:spLocks noGrp="1"/>
          </p:cNvSpPr>
          <p:nvPr>
            <p:ph type="body" idx="1"/>
          </p:nvPr>
        </p:nvSpPr>
        <p:spPr/>
        <p:txBody>
          <a:bodyPr lIns="0" tIns="0" rIns="0" bIns="0"/>
          <a:lstStyle>
            <a:lvl1pPr>
              <a:defRPr sz="4800" b="1" i="0">
                <a:solidFill>
                  <a:srgbClr val="006CB8"/>
                </a:solidFill>
                <a:latin typeface="gobCL"/>
                <a:cs typeface="gobC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5A90E03-A40E-4954-8E1C-FAB69A3FE344}" type="datetime1">
              <a:rPr lang="en-US" smtClean="0"/>
              <a:t>3/28/2018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6CB8"/>
                </a:solidFill>
                <a:latin typeface="gobCL"/>
                <a:cs typeface="gobC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09269E9-A8DD-471B-9D8B-0A3B32477E94}" type="datetime1">
              <a:rPr lang="en-US" smtClean="0"/>
              <a:t>3/28/2018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6CB8"/>
                </a:solidFill>
                <a:latin typeface="gobCL"/>
                <a:cs typeface="gobC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AC6F1308-D21C-47AC-AB41-A8316E6C76D1}" type="datetime1">
              <a:rPr lang="en-US" smtClean="0"/>
              <a:t>3/28/2018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0538AFB-AB4C-4780-8CD1-8AB3AD487912}" type="datetime1">
              <a:rPr lang="en-US" smtClean="0"/>
              <a:t>3/28/2018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01214" y="2409762"/>
            <a:ext cx="7055970" cy="1988820"/>
          </a:xfrm>
          <a:prstGeom prst="rect">
            <a:avLst/>
          </a:prstGeom>
        </p:spPr>
        <p:txBody>
          <a:bodyPr wrap="square" lIns="0" tIns="0" rIns="0" bIns="0">
            <a:spAutoFit/>
          </a:bodyPr>
          <a:lstStyle>
            <a:lvl1pPr>
              <a:defRPr sz="4800" b="1" i="0">
                <a:solidFill>
                  <a:srgbClr val="006CB8"/>
                </a:solidFill>
                <a:latin typeface="gobCL"/>
                <a:cs typeface="gobCL"/>
              </a:defRPr>
            </a:lvl1pPr>
          </a:lstStyle>
          <a:p>
            <a:endParaRPr/>
          </a:p>
        </p:txBody>
      </p:sp>
      <p:sp>
        <p:nvSpPr>
          <p:cNvPr id="3" name="Holder 3"/>
          <p:cNvSpPr>
            <a:spLocks noGrp="1"/>
          </p:cNvSpPr>
          <p:nvPr>
            <p:ph type="body" idx="1"/>
          </p:nvPr>
        </p:nvSpPr>
        <p:spPr>
          <a:xfrm>
            <a:off x="1501214" y="2409762"/>
            <a:ext cx="7055970" cy="1988820"/>
          </a:xfrm>
          <a:prstGeom prst="rect">
            <a:avLst/>
          </a:prstGeom>
        </p:spPr>
        <p:txBody>
          <a:bodyPr wrap="square" lIns="0" tIns="0" rIns="0" bIns="0">
            <a:spAutoFit/>
          </a:bodyPr>
          <a:lstStyle>
            <a:lvl1pPr>
              <a:defRPr sz="4800" b="1" i="0">
                <a:solidFill>
                  <a:srgbClr val="006CB8"/>
                </a:solidFill>
                <a:latin typeface="gobCL"/>
                <a:cs typeface="gobC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546C534D-FB16-4CBC-A515-35628EA18D5B}" type="datetime1">
              <a:rPr lang="en-US" smtClean="0"/>
              <a:t>3/28/2018</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sernac.cl/" TargetMode="External"/><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sernac.cl/" TargetMode="External"/><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sernac.cl/"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08295"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 name="object 3"/>
          <p:cNvSpPr/>
          <p:nvPr/>
        </p:nvSpPr>
        <p:spPr>
          <a:xfrm>
            <a:off x="1144757"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4" name="object 4"/>
          <p:cNvSpPr/>
          <p:nvPr/>
        </p:nvSpPr>
        <p:spPr>
          <a:xfrm>
            <a:off x="981221"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5" name="object 5"/>
          <p:cNvSpPr/>
          <p:nvPr/>
        </p:nvSpPr>
        <p:spPr>
          <a:xfrm>
            <a:off x="817683"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6" name="object 6"/>
          <p:cNvSpPr/>
          <p:nvPr/>
        </p:nvSpPr>
        <p:spPr>
          <a:xfrm>
            <a:off x="654145"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7" name="object 7"/>
          <p:cNvSpPr/>
          <p:nvPr/>
        </p:nvSpPr>
        <p:spPr>
          <a:xfrm>
            <a:off x="490608"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8" name="object 8"/>
          <p:cNvSpPr/>
          <p:nvPr/>
        </p:nvSpPr>
        <p:spPr>
          <a:xfrm>
            <a:off x="327070"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9" name="object 9"/>
          <p:cNvSpPr/>
          <p:nvPr/>
        </p:nvSpPr>
        <p:spPr>
          <a:xfrm>
            <a:off x="163532"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0" name="object 10"/>
          <p:cNvSpPr/>
          <p:nvPr/>
        </p:nvSpPr>
        <p:spPr>
          <a:xfrm>
            <a:off x="-5"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1" name="object 11"/>
          <p:cNvSpPr/>
          <p:nvPr/>
        </p:nvSpPr>
        <p:spPr>
          <a:xfrm>
            <a:off x="4915377"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2" name="object 12"/>
          <p:cNvSpPr/>
          <p:nvPr/>
        </p:nvSpPr>
        <p:spPr>
          <a:xfrm>
            <a:off x="4751839"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3" name="object 13"/>
          <p:cNvSpPr/>
          <p:nvPr/>
        </p:nvSpPr>
        <p:spPr>
          <a:xfrm>
            <a:off x="4588301"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4" name="object 14"/>
          <p:cNvSpPr/>
          <p:nvPr/>
        </p:nvSpPr>
        <p:spPr>
          <a:xfrm>
            <a:off x="4424765"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5" name="object 15"/>
          <p:cNvSpPr/>
          <p:nvPr/>
        </p:nvSpPr>
        <p:spPr>
          <a:xfrm>
            <a:off x="4261227"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6" name="object 16"/>
          <p:cNvSpPr/>
          <p:nvPr/>
        </p:nvSpPr>
        <p:spPr>
          <a:xfrm>
            <a:off x="4097690"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7" name="object 17"/>
          <p:cNvSpPr/>
          <p:nvPr/>
        </p:nvSpPr>
        <p:spPr>
          <a:xfrm>
            <a:off x="3934152"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8" name="object 18"/>
          <p:cNvSpPr/>
          <p:nvPr/>
        </p:nvSpPr>
        <p:spPr>
          <a:xfrm>
            <a:off x="3770614"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9" name="object 19"/>
          <p:cNvSpPr/>
          <p:nvPr/>
        </p:nvSpPr>
        <p:spPr>
          <a:xfrm>
            <a:off x="3607076"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0" name="object 20"/>
          <p:cNvSpPr/>
          <p:nvPr/>
        </p:nvSpPr>
        <p:spPr>
          <a:xfrm>
            <a:off x="3443539"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1" name="object 21"/>
          <p:cNvSpPr/>
          <p:nvPr/>
        </p:nvSpPr>
        <p:spPr>
          <a:xfrm>
            <a:off x="3280000"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2" name="object 22"/>
          <p:cNvSpPr/>
          <p:nvPr/>
        </p:nvSpPr>
        <p:spPr>
          <a:xfrm>
            <a:off x="3116464"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3" name="object 23"/>
          <p:cNvSpPr/>
          <p:nvPr/>
        </p:nvSpPr>
        <p:spPr>
          <a:xfrm>
            <a:off x="2952926"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4" name="object 24"/>
          <p:cNvSpPr/>
          <p:nvPr/>
        </p:nvSpPr>
        <p:spPr>
          <a:xfrm>
            <a:off x="2789388"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5" name="object 25"/>
          <p:cNvSpPr/>
          <p:nvPr/>
        </p:nvSpPr>
        <p:spPr>
          <a:xfrm>
            <a:off x="2625850"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6" name="object 26"/>
          <p:cNvSpPr/>
          <p:nvPr/>
        </p:nvSpPr>
        <p:spPr>
          <a:xfrm>
            <a:off x="2462312"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7" name="object 27"/>
          <p:cNvSpPr/>
          <p:nvPr/>
        </p:nvSpPr>
        <p:spPr>
          <a:xfrm>
            <a:off x="2298774"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8" name="object 28"/>
          <p:cNvSpPr/>
          <p:nvPr/>
        </p:nvSpPr>
        <p:spPr>
          <a:xfrm>
            <a:off x="2135238"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9" name="object 29"/>
          <p:cNvSpPr/>
          <p:nvPr/>
        </p:nvSpPr>
        <p:spPr>
          <a:xfrm>
            <a:off x="1971700"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0" name="object 30"/>
          <p:cNvSpPr/>
          <p:nvPr/>
        </p:nvSpPr>
        <p:spPr>
          <a:xfrm>
            <a:off x="1808162"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1" name="object 31"/>
          <p:cNvSpPr/>
          <p:nvPr/>
        </p:nvSpPr>
        <p:spPr>
          <a:xfrm>
            <a:off x="1644625"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2" name="object 32"/>
          <p:cNvSpPr/>
          <p:nvPr/>
        </p:nvSpPr>
        <p:spPr>
          <a:xfrm>
            <a:off x="1481087" y="456749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3" name="object 33"/>
          <p:cNvSpPr/>
          <p:nvPr/>
        </p:nvSpPr>
        <p:spPr>
          <a:xfrm>
            <a:off x="1308295"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4" name="object 34"/>
          <p:cNvSpPr/>
          <p:nvPr/>
        </p:nvSpPr>
        <p:spPr>
          <a:xfrm>
            <a:off x="1144757"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5" name="object 35"/>
          <p:cNvSpPr/>
          <p:nvPr/>
        </p:nvSpPr>
        <p:spPr>
          <a:xfrm>
            <a:off x="981221"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6" name="object 36"/>
          <p:cNvSpPr/>
          <p:nvPr/>
        </p:nvSpPr>
        <p:spPr>
          <a:xfrm>
            <a:off x="817683"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7" name="object 37"/>
          <p:cNvSpPr/>
          <p:nvPr/>
        </p:nvSpPr>
        <p:spPr>
          <a:xfrm>
            <a:off x="654145"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8" name="object 38"/>
          <p:cNvSpPr/>
          <p:nvPr/>
        </p:nvSpPr>
        <p:spPr>
          <a:xfrm>
            <a:off x="490608"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9" name="object 39"/>
          <p:cNvSpPr/>
          <p:nvPr/>
        </p:nvSpPr>
        <p:spPr>
          <a:xfrm>
            <a:off x="327070"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40" name="object 40"/>
          <p:cNvSpPr/>
          <p:nvPr/>
        </p:nvSpPr>
        <p:spPr>
          <a:xfrm>
            <a:off x="163532"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41" name="object 41"/>
          <p:cNvSpPr/>
          <p:nvPr/>
        </p:nvSpPr>
        <p:spPr>
          <a:xfrm>
            <a:off x="-5"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42" name="object 42"/>
          <p:cNvSpPr/>
          <p:nvPr/>
        </p:nvSpPr>
        <p:spPr>
          <a:xfrm>
            <a:off x="4915377"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43" name="object 43"/>
          <p:cNvSpPr/>
          <p:nvPr/>
        </p:nvSpPr>
        <p:spPr>
          <a:xfrm>
            <a:off x="4751839"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44" name="object 44"/>
          <p:cNvSpPr/>
          <p:nvPr/>
        </p:nvSpPr>
        <p:spPr>
          <a:xfrm>
            <a:off x="4588301"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45" name="object 45"/>
          <p:cNvSpPr/>
          <p:nvPr/>
        </p:nvSpPr>
        <p:spPr>
          <a:xfrm>
            <a:off x="4424765"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46" name="object 46"/>
          <p:cNvSpPr/>
          <p:nvPr/>
        </p:nvSpPr>
        <p:spPr>
          <a:xfrm>
            <a:off x="4261227"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47" name="object 47"/>
          <p:cNvSpPr/>
          <p:nvPr/>
        </p:nvSpPr>
        <p:spPr>
          <a:xfrm>
            <a:off x="4097690"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48" name="object 48"/>
          <p:cNvSpPr/>
          <p:nvPr/>
        </p:nvSpPr>
        <p:spPr>
          <a:xfrm>
            <a:off x="3934152"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49" name="object 49"/>
          <p:cNvSpPr/>
          <p:nvPr/>
        </p:nvSpPr>
        <p:spPr>
          <a:xfrm>
            <a:off x="3770614"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50" name="object 50"/>
          <p:cNvSpPr/>
          <p:nvPr/>
        </p:nvSpPr>
        <p:spPr>
          <a:xfrm>
            <a:off x="3607076"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51" name="object 51"/>
          <p:cNvSpPr/>
          <p:nvPr/>
        </p:nvSpPr>
        <p:spPr>
          <a:xfrm>
            <a:off x="3443539"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52" name="object 52"/>
          <p:cNvSpPr/>
          <p:nvPr/>
        </p:nvSpPr>
        <p:spPr>
          <a:xfrm>
            <a:off x="3280000"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53" name="object 53"/>
          <p:cNvSpPr/>
          <p:nvPr/>
        </p:nvSpPr>
        <p:spPr>
          <a:xfrm>
            <a:off x="3116464"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54" name="object 54"/>
          <p:cNvSpPr/>
          <p:nvPr/>
        </p:nvSpPr>
        <p:spPr>
          <a:xfrm>
            <a:off x="2952926"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55" name="object 55"/>
          <p:cNvSpPr/>
          <p:nvPr/>
        </p:nvSpPr>
        <p:spPr>
          <a:xfrm>
            <a:off x="2789388"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56" name="object 56"/>
          <p:cNvSpPr/>
          <p:nvPr/>
        </p:nvSpPr>
        <p:spPr>
          <a:xfrm>
            <a:off x="2625850"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57" name="object 57"/>
          <p:cNvSpPr/>
          <p:nvPr/>
        </p:nvSpPr>
        <p:spPr>
          <a:xfrm>
            <a:off x="2462312"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58" name="object 58"/>
          <p:cNvSpPr/>
          <p:nvPr/>
        </p:nvSpPr>
        <p:spPr>
          <a:xfrm>
            <a:off x="2298774"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59" name="object 59"/>
          <p:cNvSpPr/>
          <p:nvPr/>
        </p:nvSpPr>
        <p:spPr>
          <a:xfrm>
            <a:off x="2135238"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60" name="object 60"/>
          <p:cNvSpPr/>
          <p:nvPr/>
        </p:nvSpPr>
        <p:spPr>
          <a:xfrm>
            <a:off x="1971700"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61" name="object 61"/>
          <p:cNvSpPr/>
          <p:nvPr/>
        </p:nvSpPr>
        <p:spPr>
          <a:xfrm>
            <a:off x="1808162"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62" name="object 62"/>
          <p:cNvSpPr/>
          <p:nvPr/>
        </p:nvSpPr>
        <p:spPr>
          <a:xfrm>
            <a:off x="1644625"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63" name="object 63"/>
          <p:cNvSpPr/>
          <p:nvPr/>
        </p:nvSpPr>
        <p:spPr>
          <a:xfrm>
            <a:off x="1481087" y="4877763"/>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64" name="object 64"/>
          <p:cNvSpPr/>
          <p:nvPr/>
        </p:nvSpPr>
        <p:spPr>
          <a:xfrm>
            <a:off x="1308295"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65" name="object 65"/>
          <p:cNvSpPr/>
          <p:nvPr/>
        </p:nvSpPr>
        <p:spPr>
          <a:xfrm>
            <a:off x="1144757"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66" name="object 66"/>
          <p:cNvSpPr/>
          <p:nvPr/>
        </p:nvSpPr>
        <p:spPr>
          <a:xfrm>
            <a:off x="981221"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67" name="object 67"/>
          <p:cNvSpPr/>
          <p:nvPr/>
        </p:nvSpPr>
        <p:spPr>
          <a:xfrm>
            <a:off x="817683"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68" name="object 68"/>
          <p:cNvSpPr/>
          <p:nvPr/>
        </p:nvSpPr>
        <p:spPr>
          <a:xfrm>
            <a:off x="654145"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69" name="object 69"/>
          <p:cNvSpPr/>
          <p:nvPr/>
        </p:nvSpPr>
        <p:spPr>
          <a:xfrm>
            <a:off x="490608"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70" name="object 70"/>
          <p:cNvSpPr/>
          <p:nvPr/>
        </p:nvSpPr>
        <p:spPr>
          <a:xfrm>
            <a:off x="327070"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71" name="object 71"/>
          <p:cNvSpPr/>
          <p:nvPr/>
        </p:nvSpPr>
        <p:spPr>
          <a:xfrm>
            <a:off x="163532"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72" name="object 72"/>
          <p:cNvSpPr/>
          <p:nvPr/>
        </p:nvSpPr>
        <p:spPr>
          <a:xfrm>
            <a:off x="-5"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73" name="object 73"/>
          <p:cNvSpPr/>
          <p:nvPr/>
        </p:nvSpPr>
        <p:spPr>
          <a:xfrm>
            <a:off x="4915377"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74" name="object 74"/>
          <p:cNvSpPr/>
          <p:nvPr/>
        </p:nvSpPr>
        <p:spPr>
          <a:xfrm>
            <a:off x="4751839"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75" name="object 75"/>
          <p:cNvSpPr/>
          <p:nvPr/>
        </p:nvSpPr>
        <p:spPr>
          <a:xfrm>
            <a:off x="4588301"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76" name="object 76"/>
          <p:cNvSpPr/>
          <p:nvPr/>
        </p:nvSpPr>
        <p:spPr>
          <a:xfrm>
            <a:off x="4424765"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77" name="object 77"/>
          <p:cNvSpPr/>
          <p:nvPr/>
        </p:nvSpPr>
        <p:spPr>
          <a:xfrm>
            <a:off x="4261227"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78" name="object 78"/>
          <p:cNvSpPr/>
          <p:nvPr/>
        </p:nvSpPr>
        <p:spPr>
          <a:xfrm>
            <a:off x="4097690"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79" name="object 79"/>
          <p:cNvSpPr/>
          <p:nvPr/>
        </p:nvSpPr>
        <p:spPr>
          <a:xfrm>
            <a:off x="3934152"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80" name="object 80"/>
          <p:cNvSpPr/>
          <p:nvPr/>
        </p:nvSpPr>
        <p:spPr>
          <a:xfrm>
            <a:off x="3770614"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81" name="object 81"/>
          <p:cNvSpPr/>
          <p:nvPr/>
        </p:nvSpPr>
        <p:spPr>
          <a:xfrm>
            <a:off x="3607076"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82" name="object 82"/>
          <p:cNvSpPr/>
          <p:nvPr/>
        </p:nvSpPr>
        <p:spPr>
          <a:xfrm>
            <a:off x="3443539"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83" name="object 83"/>
          <p:cNvSpPr/>
          <p:nvPr/>
        </p:nvSpPr>
        <p:spPr>
          <a:xfrm>
            <a:off x="3280000"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84" name="object 84"/>
          <p:cNvSpPr/>
          <p:nvPr/>
        </p:nvSpPr>
        <p:spPr>
          <a:xfrm>
            <a:off x="3116464"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85" name="object 85"/>
          <p:cNvSpPr/>
          <p:nvPr/>
        </p:nvSpPr>
        <p:spPr>
          <a:xfrm>
            <a:off x="2952926"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86" name="object 86"/>
          <p:cNvSpPr/>
          <p:nvPr/>
        </p:nvSpPr>
        <p:spPr>
          <a:xfrm>
            <a:off x="2789388"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87" name="object 87"/>
          <p:cNvSpPr/>
          <p:nvPr/>
        </p:nvSpPr>
        <p:spPr>
          <a:xfrm>
            <a:off x="2625850"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88" name="object 88"/>
          <p:cNvSpPr/>
          <p:nvPr/>
        </p:nvSpPr>
        <p:spPr>
          <a:xfrm>
            <a:off x="2462312"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89" name="object 89"/>
          <p:cNvSpPr/>
          <p:nvPr/>
        </p:nvSpPr>
        <p:spPr>
          <a:xfrm>
            <a:off x="2298774"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90" name="object 90"/>
          <p:cNvSpPr/>
          <p:nvPr/>
        </p:nvSpPr>
        <p:spPr>
          <a:xfrm>
            <a:off x="2135238"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91" name="object 91"/>
          <p:cNvSpPr/>
          <p:nvPr/>
        </p:nvSpPr>
        <p:spPr>
          <a:xfrm>
            <a:off x="1971700"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92" name="object 92"/>
          <p:cNvSpPr/>
          <p:nvPr/>
        </p:nvSpPr>
        <p:spPr>
          <a:xfrm>
            <a:off x="1808162"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93" name="object 93"/>
          <p:cNvSpPr/>
          <p:nvPr/>
        </p:nvSpPr>
        <p:spPr>
          <a:xfrm>
            <a:off x="1644625"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94" name="object 94"/>
          <p:cNvSpPr/>
          <p:nvPr/>
        </p:nvSpPr>
        <p:spPr>
          <a:xfrm>
            <a:off x="1481087" y="517651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95" name="object 95"/>
          <p:cNvSpPr/>
          <p:nvPr/>
        </p:nvSpPr>
        <p:spPr>
          <a:xfrm>
            <a:off x="1308295"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96" name="object 96"/>
          <p:cNvSpPr/>
          <p:nvPr/>
        </p:nvSpPr>
        <p:spPr>
          <a:xfrm>
            <a:off x="1144757"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97" name="object 97"/>
          <p:cNvSpPr/>
          <p:nvPr/>
        </p:nvSpPr>
        <p:spPr>
          <a:xfrm>
            <a:off x="981221"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98" name="object 98"/>
          <p:cNvSpPr/>
          <p:nvPr/>
        </p:nvSpPr>
        <p:spPr>
          <a:xfrm>
            <a:off x="817683"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99" name="object 99"/>
          <p:cNvSpPr/>
          <p:nvPr/>
        </p:nvSpPr>
        <p:spPr>
          <a:xfrm>
            <a:off x="654145"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00" name="object 100"/>
          <p:cNvSpPr/>
          <p:nvPr/>
        </p:nvSpPr>
        <p:spPr>
          <a:xfrm>
            <a:off x="490608"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01" name="object 101"/>
          <p:cNvSpPr/>
          <p:nvPr/>
        </p:nvSpPr>
        <p:spPr>
          <a:xfrm>
            <a:off x="327070"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02" name="object 102"/>
          <p:cNvSpPr/>
          <p:nvPr/>
        </p:nvSpPr>
        <p:spPr>
          <a:xfrm>
            <a:off x="163532"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03" name="object 103"/>
          <p:cNvSpPr/>
          <p:nvPr/>
        </p:nvSpPr>
        <p:spPr>
          <a:xfrm>
            <a:off x="-5"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04" name="object 104"/>
          <p:cNvSpPr/>
          <p:nvPr/>
        </p:nvSpPr>
        <p:spPr>
          <a:xfrm>
            <a:off x="4915377"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05" name="object 105"/>
          <p:cNvSpPr/>
          <p:nvPr/>
        </p:nvSpPr>
        <p:spPr>
          <a:xfrm>
            <a:off x="4751839"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06" name="object 106"/>
          <p:cNvSpPr/>
          <p:nvPr/>
        </p:nvSpPr>
        <p:spPr>
          <a:xfrm>
            <a:off x="4588301"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07" name="object 107"/>
          <p:cNvSpPr/>
          <p:nvPr/>
        </p:nvSpPr>
        <p:spPr>
          <a:xfrm>
            <a:off x="4424765"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08" name="object 108"/>
          <p:cNvSpPr/>
          <p:nvPr/>
        </p:nvSpPr>
        <p:spPr>
          <a:xfrm>
            <a:off x="4261227"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09" name="object 109"/>
          <p:cNvSpPr/>
          <p:nvPr/>
        </p:nvSpPr>
        <p:spPr>
          <a:xfrm>
            <a:off x="4097690"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10" name="object 110"/>
          <p:cNvSpPr/>
          <p:nvPr/>
        </p:nvSpPr>
        <p:spPr>
          <a:xfrm>
            <a:off x="3934152"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11" name="object 111"/>
          <p:cNvSpPr/>
          <p:nvPr/>
        </p:nvSpPr>
        <p:spPr>
          <a:xfrm>
            <a:off x="3770614"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12" name="object 112"/>
          <p:cNvSpPr/>
          <p:nvPr/>
        </p:nvSpPr>
        <p:spPr>
          <a:xfrm>
            <a:off x="3607076"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13" name="object 113"/>
          <p:cNvSpPr/>
          <p:nvPr/>
        </p:nvSpPr>
        <p:spPr>
          <a:xfrm>
            <a:off x="3443539"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14" name="object 114"/>
          <p:cNvSpPr/>
          <p:nvPr/>
        </p:nvSpPr>
        <p:spPr>
          <a:xfrm>
            <a:off x="3280000"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15" name="object 115"/>
          <p:cNvSpPr/>
          <p:nvPr/>
        </p:nvSpPr>
        <p:spPr>
          <a:xfrm>
            <a:off x="3116464"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16" name="object 116"/>
          <p:cNvSpPr/>
          <p:nvPr/>
        </p:nvSpPr>
        <p:spPr>
          <a:xfrm>
            <a:off x="2952926"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17" name="object 117"/>
          <p:cNvSpPr/>
          <p:nvPr/>
        </p:nvSpPr>
        <p:spPr>
          <a:xfrm>
            <a:off x="2789388"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18" name="object 118"/>
          <p:cNvSpPr/>
          <p:nvPr/>
        </p:nvSpPr>
        <p:spPr>
          <a:xfrm>
            <a:off x="2625850"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19" name="object 119"/>
          <p:cNvSpPr/>
          <p:nvPr/>
        </p:nvSpPr>
        <p:spPr>
          <a:xfrm>
            <a:off x="2462312"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20" name="object 120"/>
          <p:cNvSpPr/>
          <p:nvPr/>
        </p:nvSpPr>
        <p:spPr>
          <a:xfrm>
            <a:off x="2298774"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21" name="object 121"/>
          <p:cNvSpPr/>
          <p:nvPr/>
        </p:nvSpPr>
        <p:spPr>
          <a:xfrm>
            <a:off x="2135238"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22" name="object 122"/>
          <p:cNvSpPr/>
          <p:nvPr/>
        </p:nvSpPr>
        <p:spPr>
          <a:xfrm>
            <a:off x="1971700"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23" name="object 123"/>
          <p:cNvSpPr/>
          <p:nvPr/>
        </p:nvSpPr>
        <p:spPr>
          <a:xfrm>
            <a:off x="1808162"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24" name="object 124"/>
          <p:cNvSpPr/>
          <p:nvPr/>
        </p:nvSpPr>
        <p:spPr>
          <a:xfrm>
            <a:off x="1644625"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25" name="object 125"/>
          <p:cNvSpPr/>
          <p:nvPr/>
        </p:nvSpPr>
        <p:spPr>
          <a:xfrm>
            <a:off x="1481087" y="547620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26" name="object 126"/>
          <p:cNvSpPr/>
          <p:nvPr/>
        </p:nvSpPr>
        <p:spPr>
          <a:xfrm>
            <a:off x="1308295"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27" name="object 127"/>
          <p:cNvSpPr/>
          <p:nvPr/>
        </p:nvSpPr>
        <p:spPr>
          <a:xfrm>
            <a:off x="1144757"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28" name="object 128"/>
          <p:cNvSpPr/>
          <p:nvPr/>
        </p:nvSpPr>
        <p:spPr>
          <a:xfrm>
            <a:off x="981221"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29" name="object 129"/>
          <p:cNvSpPr/>
          <p:nvPr/>
        </p:nvSpPr>
        <p:spPr>
          <a:xfrm>
            <a:off x="817683"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30" name="object 130"/>
          <p:cNvSpPr/>
          <p:nvPr/>
        </p:nvSpPr>
        <p:spPr>
          <a:xfrm>
            <a:off x="654145"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31" name="object 131"/>
          <p:cNvSpPr/>
          <p:nvPr/>
        </p:nvSpPr>
        <p:spPr>
          <a:xfrm>
            <a:off x="490608"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32" name="object 132"/>
          <p:cNvSpPr/>
          <p:nvPr/>
        </p:nvSpPr>
        <p:spPr>
          <a:xfrm>
            <a:off x="327070"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33" name="object 133"/>
          <p:cNvSpPr/>
          <p:nvPr/>
        </p:nvSpPr>
        <p:spPr>
          <a:xfrm>
            <a:off x="163532"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34" name="object 134"/>
          <p:cNvSpPr/>
          <p:nvPr/>
        </p:nvSpPr>
        <p:spPr>
          <a:xfrm>
            <a:off x="-5"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35" name="object 135"/>
          <p:cNvSpPr/>
          <p:nvPr/>
        </p:nvSpPr>
        <p:spPr>
          <a:xfrm>
            <a:off x="4915377"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36" name="object 136"/>
          <p:cNvSpPr/>
          <p:nvPr/>
        </p:nvSpPr>
        <p:spPr>
          <a:xfrm>
            <a:off x="4751839"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37" name="object 137"/>
          <p:cNvSpPr/>
          <p:nvPr/>
        </p:nvSpPr>
        <p:spPr>
          <a:xfrm>
            <a:off x="4588301"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38" name="object 138"/>
          <p:cNvSpPr/>
          <p:nvPr/>
        </p:nvSpPr>
        <p:spPr>
          <a:xfrm>
            <a:off x="4424765"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39" name="object 139"/>
          <p:cNvSpPr/>
          <p:nvPr/>
        </p:nvSpPr>
        <p:spPr>
          <a:xfrm>
            <a:off x="4261227"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40" name="object 140"/>
          <p:cNvSpPr/>
          <p:nvPr/>
        </p:nvSpPr>
        <p:spPr>
          <a:xfrm>
            <a:off x="4097690"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41" name="object 141"/>
          <p:cNvSpPr/>
          <p:nvPr/>
        </p:nvSpPr>
        <p:spPr>
          <a:xfrm>
            <a:off x="3934152"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42" name="object 142"/>
          <p:cNvSpPr/>
          <p:nvPr/>
        </p:nvSpPr>
        <p:spPr>
          <a:xfrm>
            <a:off x="3770614"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43" name="object 143"/>
          <p:cNvSpPr/>
          <p:nvPr/>
        </p:nvSpPr>
        <p:spPr>
          <a:xfrm>
            <a:off x="3607076"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44" name="object 144"/>
          <p:cNvSpPr/>
          <p:nvPr/>
        </p:nvSpPr>
        <p:spPr>
          <a:xfrm>
            <a:off x="3443539"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45" name="object 145"/>
          <p:cNvSpPr/>
          <p:nvPr/>
        </p:nvSpPr>
        <p:spPr>
          <a:xfrm>
            <a:off x="3280000"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46" name="object 146"/>
          <p:cNvSpPr/>
          <p:nvPr/>
        </p:nvSpPr>
        <p:spPr>
          <a:xfrm>
            <a:off x="3116464"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47" name="object 147"/>
          <p:cNvSpPr/>
          <p:nvPr/>
        </p:nvSpPr>
        <p:spPr>
          <a:xfrm>
            <a:off x="2952926"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48" name="object 148"/>
          <p:cNvSpPr/>
          <p:nvPr/>
        </p:nvSpPr>
        <p:spPr>
          <a:xfrm>
            <a:off x="2789388"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49" name="object 149"/>
          <p:cNvSpPr/>
          <p:nvPr/>
        </p:nvSpPr>
        <p:spPr>
          <a:xfrm>
            <a:off x="2625850"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50" name="object 150"/>
          <p:cNvSpPr/>
          <p:nvPr/>
        </p:nvSpPr>
        <p:spPr>
          <a:xfrm>
            <a:off x="2462312"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51" name="object 151"/>
          <p:cNvSpPr/>
          <p:nvPr/>
        </p:nvSpPr>
        <p:spPr>
          <a:xfrm>
            <a:off x="2298774"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52" name="object 152"/>
          <p:cNvSpPr/>
          <p:nvPr/>
        </p:nvSpPr>
        <p:spPr>
          <a:xfrm>
            <a:off x="2135238"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53" name="object 153"/>
          <p:cNvSpPr/>
          <p:nvPr/>
        </p:nvSpPr>
        <p:spPr>
          <a:xfrm>
            <a:off x="1971700"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54" name="object 154"/>
          <p:cNvSpPr/>
          <p:nvPr/>
        </p:nvSpPr>
        <p:spPr>
          <a:xfrm>
            <a:off x="1808162"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55" name="object 155"/>
          <p:cNvSpPr/>
          <p:nvPr/>
        </p:nvSpPr>
        <p:spPr>
          <a:xfrm>
            <a:off x="1644625"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56" name="object 156"/>
          <p:cNvSpPr/>
          <p:nvPr/>
        </p:nvSpPr>
        <p:spPr>
          <a:xfrm>
            <a:off x="1481087" y="577495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57" name="object 157"/>
          <p:cNvSpPr/>
          <p:nvPr/>
        </p:nvSpPr>
        <p:spPr>
          <a:xfrm>
            <a:off x="6388432"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58" name="object 158"/>
          <p:cNvSpPr/>
          <p:nvPr/>
        </p:nvSpPr>
        <p:spPr>
          <a:xfrm>
            <a:off x="6224894"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59" name="object 159"/>
          <p:cNvSpPr/>
          <p:nvPr/>
        </p:nvSpPr>
        <p:spPr>
          <a:xfrm>
            <a:off x="6061356"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60" name="object 160"/>
          <p:cNvSpPr/>
          <p:nvPr/>
        </p:nvSpPr>
        <p:spPr>
          <a:xfrm>
            <a:off x="5897819"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61" name="object 161"/>
          <p:cNvSpPr/>
          <p:nvPr/>
        </p:nvSpPr>
        <p:spPr>
          <a:xfrm>
            <a:off x="5734282"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62" name="object 162"/>
          <p:cNvSpPr/>
          <p:nvPr/>
        </p:nvSpPr>
        <p:spPr>
          <a:xfrm>
            <a:off x="5570744"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63" name="object 163"/>
          <p:cNvSpPr/>
          <p:nvPr/>
        </p:nvSpPr>
        <p:spPr>
          <a:xfrm>
            <a:off x="5407207"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64" name="object 164"/>
          <p:cNvSpPr/>
          <p:nvPr/>
        </p:nvSpPr>
        <p:spPr>
          <a:xfrm>
            <a:off x="5243669"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65" name="object 165"/>
          <p:cNvSpPr/>
          <p:nvPr/>
        </p:nvSpPr>
        <p:spPr>
          <a:xfrm>
            <a:off x="5080132"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66" name="object 166"/>
          <p:cNvSpPr/>
          <p:nvPr/>
        </p:nvSpPr>
        <p:spPr>
          <a:xfrm>
            <a:off x="9995514"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67" name="object 167"/>
          <p:cNvSpPr/>
          <p:nvPr/>
        </p:nvSpPr>
        <p:spPr>
          <a:xfrm>
            <a:off x="9831976"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68" name="object 168"/>
          <p:cNvSpPr/>
          <p:nvPr/>
        </p:nvSpPr>
        <p:spPr>
          <a:xfrm>
            <a:off x="9668438"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69" name="object 169"/>
          <p:cNvSpPr/>
          <p:nvPr/>
        </p:nvSpPr>
        <p:spPr>
          <a:xfrm>
            <a:off x="9504901"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70" name="object 170"/>
          <p:cNvSpPr/>
          <p:nvPr/>
        </p:nvSpPr>
        <p:spPr>
          <a:xfrm>
            <a:off x="9341364"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71" name="object 171"/>
          <p:cNvSpPr/>
          <p:nvPr/>
        </p:nvSpPr>
        <p:spPr>
          <a:xfrm>
            <a:off x="9177826"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72" name="object 172"/>
          <p:cNvSpPr/>
          <p:nvPr/>
        </p:nvSpPr>
        <p:spPr>
          <a:xfrm>
            <a:off x="9014290"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73" name="object 173"/>
          <p:cNvSpPr/>
          <p:nvPr/>
        </p:nvSpPr>
        <p:spPr>
          <a:xfrm>
            <a:off x="8850752"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74" name="object 174"/>
          <p:cNvSpPr/>
          <p:nvPr/>
        </p:nvSpPr>
        <p:spPr>
          <a:xfrm>
            <a:off x="8687213"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75" name="object 175"/>
          <p:cNvSpPr/>
          <p:nvPr/>
        </p:nvSpPr>
        <p:spPr>
          <a:xfrm>
            <a:off x="8523675"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76" name="object 176"/>
          <p:cNvSpPr/>
          <p:nvPr/>
        </p:nvSpPr>
        <p:spPr>
          <a:xfrm>
            <a:off x="8360138"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77" name="object 177"/>
          <p:cNvSpPr/>
          <p:nvPr/>
        </p:nvSpPr>
        <p:spPr>
          <a:xfrm>
            <a:off x="8196601"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78" name="object 178"/>
          <p:cNvSpPr/>
          <p:nvPr/>
        </p:nvSpPr>
        <p:spPr>
          <a:xfrm>
            <a:off x="8033063"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79" name="object 179"/>
          <p:cNvSpPr/>
          <p:nvPr/>
        </p:nvSpPr>
        <p:spPr>
          <a:xfrm>
            <a:off x="7869525"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80" name="object 180"/>
          <p:cNvSpPr/>
          <p:nvPr/>
        </p:nvSpPr>
        <p:spPr>
          <a:xfrm>
            <a:off x="7705987"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81" name="object 181"/>
          <p:cNvSpPr/>
          <p:nvPr/>
        </p:nvSpPr>
        <p:spPr>
          <a:xfrm>
            <a:off x="7542451"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82" name="object 182"/>
          <p:cNvSpPr/>
          <p:nvPr/>
        </p:nvSpPr>
        <p:spPr>
          <a:xfrm>
            <a:off x="7378912"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83" name="object 183"/>
          <p:cNvSpPr/>
          <p:nvPr/>
        </p:nvSpPr>
        <p:spPr>
          <a:xfrm>
            <a:off x="7215374"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84" name="object 184"/>
          <p:cNvSpPr/>
          <p:nvPr/>
        </p:nvSpPr>
        <p:spPr>
          <a:xfrm>
            <a:off x="7051837"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85" name="object 185"/>
          <p:cNvSpPr/>
          <p:nvPr/>
        </p:nvSpPr>
        <p:spPr>
          <a:xfrm>
            <a:off x="6888299"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86" name="object 186"/>
          <p:cNvSpPr/>
          <p:nvPr/>
        </p:nvSpPr>
        <p:spPr>
          <a:xfrm>
            <a:off x="6724763"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87" name="object 187"/>
          <p:cNvSpPr/>
          <p:nvPr/>
        </p:nvSpPr>
        <p:spPr>
          <a:xfrm>
            <a:off x="6561223" y="4573191"/>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88" name="object 188"/>
          <p:cNvSpPr/>
          <p:nvPr/>
        </p:nvSpPr>
        <p:spPr>
          <a:xfrm>
            <a:off x="6388432"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89" name="object 189"/>
          <p:cNvSpPr/>
          <p:nvPr/>
        </p:nvSpPr>
        <p:spPr>
          <a:xfrm>
            <a:off x="6224894"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90" name="object 190"/>
          <p:cNvSpPr/>
          <p:nvPr/>
        </p:nvSpPr>
        <p:spPr>
          <a:xfrm>
            <a:off x="6061356"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91" name="object 191"/>
          <p:cNvSpPr/>
          <p:nvPr/>
        </p:nvSpPr>
        <p:spPr>
          <a:xfrm>
            <a:off x="5897819"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92" name="object 192"/>
          <p:cNvSpPr/>
          <p:nvPr/>
        </p:nvSpPr>
        <p:spPr>
          <a:xfrm>
            <a:off x="5734282"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93" name="object 193"/>
          <p:cNvSpPr/>
          <p:nvPr/>
        </p:nvSpPr>
        <p:spPr>
          <a:xfrm>
            <a:off x="5570744"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94" name="object 194"/>
          <p:cNvSpPr/>
          <p:nvPr/>
        </p:nvSpPr>
        <p:spPr>
          <a:xfrm>
            <a:off x="5407207"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95" name="object 195"/>
          <p:cNvSpPr/>
          <p:nvPr/>
        </p:nvSpPr>
        <p:spPr>
          <a:xfrm>
            <a:off x="5243669"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96" name="object 196"/>
          <p:cNvSpPr/>
          <p:nvPr/>
        </p:nvSpPr>
        <p:spPr>
          <a:xfrm>
            <a:off x="5080132"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97" name="object 197"/>
          <p:cNvSpPr/>
          <p:nvPr/>
        </p:nvSpPr>
        <p:spPr>
          <a:xfrm>
            <a:off x="9995514"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98" name="object 198"/>
          <p:cNvSpPr/>
          <p:nvPr/>
        </p:nvSpPr>
        <p:spPr>
          <a:xfrm>
            <a:off x="9831976"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199" name="object 199"/>
          <p:cNvSpPr/>
          <p:nvPr/>
        </p:nvSpPr>
        <p:spPr>
          <a:xfrm>
            <a:off x="9668438"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00" name="object 200"/>
          <p:cNvSpPr/>
          <p:nvPr/>
        </p:nvSpPr>
        <p:spPr>
          <a:xfrm>
            <a:off x="9504901"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01" name="object 201"/>
          <p:cNvSpPr/>
          <p:nvPr/>
        </p:nvSpPr>
        <p:spPr>
          <a:xfrm>
            <a:off x="9341364"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02" name="object 202"/>
          <p:cNvSpPr/>
          <p:nvPr/>
        </p:nvSpPr>
        <p:spPr>
          <a:xfrm>
            <a:off x="9177826"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03" name="object 203"/>
          <p:cNvSpPr/>
          <p:nvPr/>
        </p:nvSpPr>
        <p:spPr>
          <a:xfrm>
            <a:off x="9014290"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04" name="object 204"/>
          <p:cNvSpPr/>
          <p:nvPr/>
        </p:nvSpPr>
        <p:spPr>
          <a:xfrm>
            <a:off x="8850752"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05" name="object 205"/>
          <p:cNvSpPr/>
          <p:nvPr/>
        </p:nvSpPr>
        <p:spPr>
          <a:xfrm>
            <a:off x="8687213"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06" name="object 206"/>
          <p:cNvSpPr/>
          <p:nvPr/>
        </p:nvSpPr>
        <p:spPr>
          <a:xfrm>
            <a:off x="8523675"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07" name="object 207"/>
          <p:cNvSpPr/>
          <p:nvPr/>
        </p:nvSpPr>
        <p:spPr>
          <a:xfrm>
            <a:off x="8360138"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08" name="object 208"/>
          <p:cNvSpPr/>
          <p:nvPr/>
        </p:nvSpPr>
        <p:spPr>
          <a:xfrm>
            <a:off x="8196601"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09" name="object 209"/>
          <p:cNvSpPr/>
          <p:nvPr/>
        </p:nvSpPr>
        <p:spPr>
          <a:xfrm>
            <a:off x="8033063"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10" name="object 210"/>
          <p:cNvSpPr/>
          <p:nvPr/>
        </p:nvSpPr>
        <p:spPr>
          <a:xfrm>
            <a:off x="7869525"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11" name="object 211"/>
          <p:cNvSpPr/>
          <p:nvPr/>
        </p:nvSpPr>
        <p:spPr>
          <a:xfrm>
            <a:off x="7705987"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12" name="object 212"/>
          <p:cNvSpPr/>
          <p:nvPr/>
        </p:nvSpPr>
        <p:spPr>
          <a:xfrm>
            <a:off x="7542451"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13" name="object 213"/>
          <p:cNvSpPr/>
          <p:nvPr/>
        </p:nvSpPr>
        <p:spPr>
          <a:xfrm>
            <a:off x="7378912"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14" name="object 214"/>
          <p:cNvSpPr/>
          <p:nvPr/>
        </p:nvSpPr>
        <p:spPr>
          <a:xfrm>
            <a:off x="7215374"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15" name="object 215"/>
          <p:cNvSpPr/>
          <p:nvPr/>
        </p:nvSpPr>
        <p:spPr>
          <a:xfrm>
            <a:off x="7051837"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16" name="object 216"/>
          <p:cNvSpPr/>
          <p:nvPr/>
        </p:nvSpPr>
        <p:spPr>
          <a:xfrm>
            <a:off x="6888299"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17" name="object 217"/>
          <p:cNvSpPr/>
          <p:nvPr/>
        </p:nvSpPr>
        <p:spPr>
          <a:xfrm>
            <a:off x="6724763"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18" name="object 218"/>
          <p:cNvSpPr/>
          <p:nvPr/>
        </p:nvSpPr>
        <p:spPr>
          <a:xfrm>
            <a:off x="6561223" y="488346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19" name="object 219"/>
          <p:cNvSpPr/>
          <p:nvPr/>
        </p:nvSpPr>
        <p:spPr>
          <a:xfrm>
            <a:off x="6388432"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20" name="object 220"/>
          <p:cNvSpPr/>
          <p:nvPr/>
        </p:nvSpPr>
        <p:spPr>
          <a:xfrm>
            <a:off x="6224894"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21" name="object 221"/>
          <p:cNvSpPr/>
          <p:nvPr/>
        </p:nvSpPr>
        <p:spPr>
          <a:xfrm>
            <a:off x="6061356"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22" name="object 222"/>
          <p:cNvSpPr/>
          <p:nvPr/>
        </p:nvSpPr>
        <p:spPr>
          <a:xfrm>
            <a:off x="5897819"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23" name="object 223"/>
          <p:cNvSpPr/>
          <p:nvPr/>
        </p:nvSpPr>
        <p:spPr>
          <a:xfrm>
            <a:off x="5734282"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24" name="object 224"/>
          <p:cNvSpPr/>
          <p:nvPr/>
        </p:nvSpPr>
        <p:spPr>
          <a:xfrm>
            <a:off x="5570744"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25" name="object 225"/>
          <p:cNvSpPr/>
          <p:nvPr/>
        </p:nvSpPr>
        <p:spPr>
          <a:xfrm>
            <a:off x="5407207"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26" name="object 226"/>
          <p:cNvSpPr/>
          <p:nvPr/>
        </p:nvSpPr>
        <p:spPr>
          <a:xfrm>
            <a:off x="5243669"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27" name="object 227"/>
          <p:cNvSpPr/>
          <p:nvPr/>
        </p:nvSpPr>
        <p:spPr>
          <a:xfrm>
            <a:off x="5080132"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28" name="object 228"/>
          <p:cNvSpPr/>
          <p:nvPr/>
        </p:nvSpPr>
        <p:spPr>
          <a:xfrm>
            <a:off x="9995514"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29" name="object 229"/>
          <p:cNvSpPr/>
          <p:nvPr/>
        </p:nvSpPr>
        <p:spPr>
          <a:xfrm>
            <a:off x="9831976"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30" name="object 230"/>
          <p:cNvSpPr/>
          <p:nvPr/>
        </p:nvSpPr>
        <p:spPr>
          <a:xfrm>
            <a:off x="9668438"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31" name="object 231"/>
          <p:cNvSpPr/>
          <p:nvPr/>
        </p:nvSpPr>
        <p:spPr>
          <a:xfrm>
            <a:off x="9504901"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32" name="object 232"/>
          <p:cNvSpPr/>
          <p:nvPr/>
        </p:nvSpPr>
        <p:spPr>
          <a:xfrm>
            <a:off x="9341364"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33" name="object 233"/>
          <p:cNvSpPr/>
          <p:nvPr/>
        </p:nvSpPr>
        <p:spPr>
          <a:xfrm>
            <a:off x="9177826"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34" name="object 234"/>
          <p:cNvSpPr/>
          <p:nvPr/>
        </p:nvSpPr>
        <p:spPr>
          <a:xfrm>
            <a:off x="9014290"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35" name="object 235"/>
          <p:cNvSpPr/>
          <p:nvPr/>
        </p:nvSpPr>
        <p:spPr>
          <a:xfrm>
            <a:off x="8850752"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36" name="object 236"/>
          <p:cNvSpPr/>
          <p:nvPr/>
        </p:nvSpPr>
        <p:spPr>
          <a:xfrm>
            <a:off x="8687213"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37" name="object 237"/>
          <p:cNvSpPr/>
          <p:nvPr/>
        </p:nvSpPr>
        <p:spPr>
          <a:xfrm>
            <a:off x="8523675"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38" name="object 238"/>
          <p:cNvSpPr/>
          <p:nvPr/>
        </p:nvSpPr>
        <p:spPr>
          <a:xfrm>
            <a:off x="8360138"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39" name="object 239"/>
          <p:cNvSpPr/>
          <p:nvPr/>
        </p:nvSpPr>
        <p:spPr>
          <a:xfrm>
            <a:off x="8196601"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40" name="object 240"/>
          <p:cNvSpPr/>
          <p:nvPr/>
        </p:nvSpPr>
        <p:spPr>
          <a:xfrm>
            <a:off x="8033063"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41" name="object 241"/>
          <p:cNvSpPr/>
          <p:nvPr/>
        </p:nvSpPr>
        <p:spPr>
          <a:xfrm>
            <a:off x="7869525"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42" name="object 242"/>
          <p:cNvSpPr/>
          <p:nvPr/>
        </p:nvSpPr>
        <p:spPr>
          <a:xfrm>
            <a:off x="7705987"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43" name="object 243"/>
          <p:cNvSpPr/>
          <p:nvPr/>
        </p:nvSpPr>
        <p:spPr>
          <a:xfrm>
            <a:off x="7542451"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44" name="object 244"/>
          <p:cNvSpPr/>
          <p:nvPr/>
        </p:nvSpPr>
        <p:spPr>
          <a:xfrm>
            <a:off x="7378912"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45" name="object 245"/>
          <p:cNvSpPr/>
          <p:nvPr/>
        </p:nvSpPr>
        <p:spPr>
          <a:xfrm>
            <a:off x="7215374"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46" name="object 246"/>
          <p:cNvSpPr/>
          <p:nvPr/>
        </p:nvSpPr>
        <p:spPr>
          <a:xfrm>
            <a:off x="7051837"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47" name="object 247"/>
          <p:cNvSpPr/>
          <p:nvPr/>
        </p:nvSpPr>
        <p:spPr>
          <a:xfrm>
            <a:off x="6888299"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48" name="object 248"/>
          <p:cNvSpPr/>
          <p:nvPr/>
        </p:nvSpPr>
        <p:spPr>
          <a:xfrm>
            <a:off x="6724763"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49" name="object 249"/>
          <p:cNvSpPr/>
          <p:nvPr/>
        </p:nvSpPr>
        <p:spPr>
          <a:xfrm>
            <a:off x="6561223" y="5182214"/>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50" name="object 250"/>
          <p:cNvSpPr/>
          <p:nvPr/>
        </p:nvSpPr>
        <p:spPr>
          <a:xfrm>
            <a:off x="6388432"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51" name="object 251"/>
          <p:cNvSpPr/>
          <p:nvPr/>
        </p:nvSpPr>
        <p:spPr>
          <a:xfrm>
            <a:off x="6224894"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52" name="object 252"/>
          <p:cNvSpPr/>
          <p:nvPr/>
        </p:nvSpPr>
        <p:spPr>
          <a:xfrm>
            <a:off x="6061356"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53" name="object 253"/>
          <p:cNvSpPr/>
          <p:nvPr/>
        </p:nvSpPr>
        <p:spPr>
          <a:xfrm>
            <a:off x="5897819"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54" name="object 254"/>
          <p:cNvSpPr/>
          <p:nvPr/>
        </p:nvSpPr>
        <p:spPr>
          <a:xfrm>
            <a:off x="5734282"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55" name="object 255"/>
          <p:cNvSpPr/>
          <p:nvPr/>
        </p:nvSpPr>
        <p:spPr>
          <a:xfrm>
            <a:off x="5570744"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56" name="object 256"/>
          <p:cNvSpPr/>
          <p:nvPr/>
        </p:nvSpPr>
        <p:spPr>
          <a:xfrm>
            <a:off x="5407207"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57" name="object 257"/>
          <p:cNvSpPr/>
          <p:nvPr/>
        </p:nvSpPr>
        <p:spPr>
          <a:xfrm>
            <a:off x="5243669"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58" name="object 258"/>
          <p:cNvSpPr/>
          <p:nvPr/>
        </p:nvSpPr>
        <p:spPr>
          <a:xfrm>
            <a:off x="5080132"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59" name="object 259"/>
          <p:cNvSpPr/>
          <p:nvPr/>
        </p:nvSpPr>
        <p:spPr>
          <a:xfrm>
            <a:off x="9995514"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60" name="object 260"/>
          <p:cNvSpPr/>
          <p:nvPr/>
        </p:nvSpPr>
        <p:spPr>
          <a:xfrm>
            <a:off x="9831976"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61" name="object 261"/>
          <p:cNvSpPr/>
          <p:nvPr/>
        </p:nvSpPr>
        <p:spPr>
          <a:xfrm>
            <a:off x="9668438"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62" name="object 262"/>
          <p:cNvSpPr/>
          <p:nvPr/>
        </p:nvSpPr>
        <p:spPr>
          <a:xfrm>
            <a:off x="9504901"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63" name="object 263"/>
          <p:cNvSpPr/>
          <p:nvPr/>
        </p:nvSpPr>
        <p:spPr>
          <a:xfrm>
            <a:off x="9341364"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64" name="object 264"/>
          <p:cNvSpPr/>
          <p:nvPr/>
        </p:nvSpPr>
        <p:spPr>
          <a:xfrm>
            <a:off x="9177826"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65" name="object 265"/>
          <p:cNvSpPr/>
          <p:nvPr/>
        </p:nvSpPr>
        <p:spPr>
          <a:xfrm>
            <a:off x="9014290"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66" name="object 266"/>
          <p:cNvSpPr/>
          <p:nvPr/>
        </p:nvSpPr>
        <p:spPr>
          <a:xfrm>
            <a:off x="8850752"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67" name="object 267"/>
          <p:cNvSpPr/>
          <p:nvPr/>
        </p:nvSpPr>
        <p:spPr>
          <a:xfrm>
            <a:off x="8687213"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68" name="object 268"/>
          <p:cNvSpPr/>
          <p:nvPr/>
        </p:nvSpPr>
        <p:spPr>
          <a:xfrm>
            <a:off x="8523675"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69" name="object 269"/>
          <p:cNvSpPr/>
          <p:nvPr/>
        </p:nvSpPr>
        <p:spPr>
          <a:xfrm>
            <a:off x="8360138"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70" name="object 270"/>
          <p:cNvSpPr/>
          <p:nvPr/>
        </p:nvSpPr>
        <p:spPr>
          <a:xfrm>
            <a:off x="8196601"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71" name="object 271"/>
          <p:cNvSpPr/>
          <p:nvPr/>
        </p:nvSpPr>
        <p:spPr>
          <a:xfrm>
            <a:off x="8033063"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72" name="object 272"/>
          <p:cNvSpPr/>
          <p:nvPr/>
        </p:nvSpPr>
        <p:spPr>
          <a:xfrm>
            <a:off x="7869525"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73" name="object 273"/>
          <p:cNvSpPr/>
          <p:nvPr/>
        </p:nvSpPr>
        <p:spPr>
          <a:xfrm>
            <a:off x="7705987"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74" name="object 274"/>
          <p:cNvSpPr/>
          <p:nvPr/>
        </p:nvSpPr>
        <p:spPr>
          <a:xfrm>
            <a:off x="7542451"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75" name="object 275"/>
          <p:cNvSpPr/>
          <p:nvPr/>
        </p:nvSpPr>
        <p:spPr>
          <a:xfrm>
            <a:off x="7378912"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76" name="object 276"/>
          <p:cNvSpPr/>
          <p:nvPr/>
        </p:nvSpPr>
        <p:spPr>
          <a:xfrm>
            <a:off x="7215374"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77" name="object 277"/>
          <p:cNvSpPr/>
          <p:nvPr/>
        </p:nvSpPr>
        <p:spPr>
          <a:xfrm>
            <a:off x="7051837"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78" name="object 278"/>
          <p:cNvSpPr/>
          <p:nvPr/>
        </p:nvSpPr>
        <p:spPr>
          <a:xfrm>
            <a:off x="6888299"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79" name="object 279"/>
          <p:cNvSpPr/>
          <p:nvPr/>
        </p:nvSpPr>
        <p:spPr>
          <a:xfrm>
            <a:off x="6724763"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80" name="object 280"/>
          <p:cNvSpPr/>
          <p:nvPr/>
        </p:nvSpPr>
        <p:spPr>
          <a:xfrm>
            <a:off x="6561223" y="5481902"/>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81" name="object 281"/>
          <p:cNvSpPr/>
          <p:nvPr/>
        </p:nvSpPr>
        <p:spPr>
          <a:xfrm>
            <a:off x="6388432"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82" name="object 282"/>
          <p:cNvSpPr/>
          <p:nvPr/>
        </p:nvSpPr>
        <p:spPr>
          <a:xfrm>
            <a:off x="6224894"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83" name="object 283"/>
          <p:cNvSpPr/>
          <p:nvPr/>
        </p:nvSpPr>
        <p:spPr>
          <a:xfrm>
            <a:off x="6061356"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84" name="object 284"/>
          <p:cNvSpPr/>
          <p:nvPr/>
        </p:nvSpPr>
        <p:spPr>
          <a:xfrm>
            <a:off x="5897819"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85" name="object 285"/>
          <p:cNvSpPr/>
          <p:nvPr/>
        </p:nvSpPr>
        <p:spPr>
          <a:xfrm>
            <a:off x="5734282"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86" name="object 286"/>
          <p:cNvSpPr/>
          <p:nvPr/>
        </p:nvSpPr>
        <p:spPr>
          <a:xfrm>
            <a:off x="5570744"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87" name="object 287"/>
          <p:cNvSpPr/>
          <p:nvPr/>
        </p:nvSpPr>
        <p:spPr>
          <a:xfrm>
            <a:off x="5407207"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88" name="object 288"/>
          <p:cNvSpPr/>
          <p:nvPr/>
        </p:nvSpPr>
        <p:spPr>
          <a:xfrm>
            <a:off x="5243669"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89" name="object 289"/>
          <p:cNvSpPr/>
          <p:nvPr/>
        </p:nvSpPr>
        <p:spPr>
          <a:xfrm>
            <a:off x="5080132"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90" name="object 290"/>
          <p:cNvSpPr/>
          <p:nvPr/>
        </p:nvSpPr>
        <p:spPr>
          <a:xfrm>
            <a:off x="9995514"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91" name="object 291"/>
          <p:cNvSpPr/>
          <p:nvPr/>
        </p:nvSpPr>
        <p:spPr>
          <a:xfrm>
            <a:off x="9831976"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92" name="object 292"/>
          <p:cNvSpPr/>
          <p:nvPr/>
        </p:nvSpPr>
        <p:spPr>
          <a:xfrm>
            <a:off x="9668438"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93" name="object 293"/>
          <p:cNvSpPr/>
          <p:nvPr/>
        </p:nvSpPr>
        <p:spPr>
          <a:xfrm>
            <a:off x="9504901"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94" name="object 294"/>
          <p:cNvSpPr/>
          <p:nvPr/>
        </p:nvSpPr>
        <p:spPr>
          <a:xfrm>
            <a:off x="9341364"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95" name="object 295"/>
          <p:cNvSpPr/>
          <p:nvPr/>
        </p:nvSpPr>
        <p:spPr>
          <a:xfrm>
            <a:off x="9177826"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96" name="object 296"/>
          <p:cNvSpPr/>
          <p:nvPr/>
        </p:nvSpPr>
        <p:spPr>
          <a:xfrm>
            <a:off x="9014290"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97" name="object 297"/>
          <p:cNvSpPr/>
          <p:nvPr/>
        </p:nvSpPr>
        <p:spPr>
          <a:xfrm>
            <a:off x="8850752"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98" name="object 298"/>
          <p:cNvSpPr/>
          <p:nvPr/>
        </p:nvSpPr>
        <p:spPr>
          <a:xfrm>
            <a:off x="8687213"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299" name="object 299"/>
          <p:cNvSpPr/>
          <p:nvPr/>
        </p:nvSpPr>
        <p:spPr>
          <a:xfrm>
            <a:off x="8523675"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00" name="object 300"/>
          <p:cNvSpPr/>
          <p:nvPr/>
        </p:nvSpPr>
        <p:spPr>
          <a:xfrm>
            <a:off x="8360138"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01" name="object 301"/>
          <p:cNvSpPr/>
          <p:nvPr/>
        </p:nvSpPr>
        <p:spPr>
          <a:xfrm>
            <a:off x="8196601"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02" name="object 302"/>
          <p:cNvSpPr/>
          <p:nvPr/>
        </p:nvSpPr>
        <p:spPr>
          <a:xfrm>
            <a:off x="8033063"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03" name="object 303"/>
          <p:cNvSpPr/>
          <p:nvPr/>
        </p:nvSpPr>
        <p:spPr>
          <a:xfrm>
            <a:off x="7869525"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04" name="object 304"/>
          <p:cNvSpPr/>
          <p:nvPr/>
        </p:nvSpPr>
        <p:spPr>
          <a:xfrm>
            <a:off x="7705987"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05" name="object 305"/>
          <p:cNvSpPr/>
          <p:nvPr/>
        </p:nvSpPr>
        <p:spPr>
          <a:xfrm>
            <a:off x="7542451"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06" name="object 306"/>
          <p:cNvSpPr/>
          <p:nvPr/>
        </p:nvSpPr>
        <p:spPr>
          <a:xfrm>
            <a:off x="7378912"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07" name="object 307"/>
          <p:cNvSpPr/>
          <p:nvPr/>
        </p:nvSpPr>
        <p:spPr>
          <a:xfrm>
            <a:off x="7215374"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08" name="object 308"/>
          <p:cNvSpPr/>
          <p:nvPr/>
        </p:nvSpPr>
        <p:spPr>
          <a:xfrm>
            <a:off x="7051837"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09" name="object 309"/>
          <p:cNvSpPr/>
          <p:nvPr/>
        </p:nvSpPr>
        <p:spPr>
          <a:xfrm>
            <a:off x="6888299"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10" name="object 310"/>
          <p:cNvSpPr/>
          <p:nvPr/>
        </p:nvSpPr>
        <p:spPr>
          <a:xfrm>
            <a:off x="6724763"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11" name="object 311"/>
          <p:cNvSpPr/>
          <p:nvPr/>
        </p:nvSpPr>
        <p:spPr>
          <a:xfrm>
            <a:off x="6561223" y="578065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dirty="0"/>
          </a:p>
        </p:txBody>
      </p:sp>
      <p:sp>
        <p:nvSpPr>
          <p:cNvPr id="312" name="object 312"/>
          <p:cNvSpPr txBox="1">
            <a:spLocks noGrp="1"/>
          </p:cNvSpPr>
          <p:nvPr>
            <p:ph type="title"/>
          </p:nvPr>
        </p:nvSpPr>
        <p:spPr>
          <a:xfrm>
            <a:off x="1950944" y="838200"/>
            <a:ext cx="6899808" cy="646331"/>
          </a:xfrm>
          <a:prstGeom prst="rect">
            <a:avLst/>
          </a:prstGeom>
        </p:spPr>
        <p:txBody>
          <a:bodyPr vert="horz" wrap="square" lIns="0" tIns="0" rIns="0" bIns="0" rtlCol="0">
            <a:spAutoFit/>
          </a:bodyPr>
          <a:lstStyle/>
          <a:p>
            <a:pPr marL="12700">
              <a:lnSpc>
                <a:spcPct val="100000"/>
              </a:lnSpc>
            </a:pPr>
            <a:r>
              <a:rPr lang="es-CL" sz="4200" b="0" spc="-245" dirty="0" smtClean="0">
                <a:solidFill>
                  <a:srgbClr val="414142"/>
                </a:solidFill>
                <a:latin typeface="gobCL"/>
                <a:cs typeface="gobCL"/>
              </a:rPr>
              <a:t>Productos/Servicios </a:t>
            </a:r>
            <a:r>
              <a:rPr sz="4200" b="0" spc="-265" dirty="0" err="1" smtClean="0">
                <a:solidFill>
                  <a:srgbClr val="414142"/>
                </a:solidFill>
                <a:latin typeface="gobCL"/>
                <a:cs typeface="gobCL"/>
              </a:rPr>
              <a:t>Financiero</a:t>
            </a:r>
            <a:r>
              <a:rPr lang="es-CL" sz="4200" b="0" spc="-265" dirty="0" smtClean="0">
                <a:solidFill>
                  <a:srgbClr val="414142"/>
                </a:solidFill>
                <a:latin typeface="gobCL"/>
                <a:cs typeface="gobCL"/>
              </a:rPr>
              <a:t>s</a:t>
            </a:r>
            <a:endParaRPr sz="4200" dirty="0">
              <a:latin typeface="gobCL"/>
              <a:cs typeface="gobCL"/>
            </a:endParaRPr>
          </a:p>
        </p:txBody>
      </p:sp>
      <p:sp>
        <p:nvSpPr>
          <p:cNvPr id="313" name="object 313"/>
          <p:cNvSpPr txBox="1"/>
          <p:nvPr/>
        </p:nvSpPr>
        <p:spPr>
          <a:xfrm>
            <a:off x="1040435" y="1447800"/>
            <a:ext cx="8643236" cy="1061829"/>
          </a:xfrm>
          <a:prstGeom prst="rect">
            <a:avLst/>
          </a:prstGeom>
        </p:spPr>
        <p:txBody>
          <a:bodyPr vert="horz" wrap="square" lIns="0" tIns="0" rIns="0" bIns="0" rtlCol="0">
            <a:spAutoFit/>
          </a:bodyPr>
          <a:lstStyle/>
          <a:p>
            <a:pPr marL="12700">
              <a:lnSpc>
                <a:spcPct val="100000"/>
              </a:lnSpc>
              <a:tabLst>
                <a:tab pos="2211705" algn="l"/>
              </a:tabLst>
            </a:pPr>
            <a:r>
              <a:rPr sz="10350" b="1" spc="-607" baseline="-45088" dirty="0" smtClean="0">
                <a:solidFill>
                  <a:srgbClr val="006CB8"/>
                </a:solidFill>
                <a:latin typeface="gobCL-Heavy"/>
                <a:cs typeface="gobCL-Heavy"/>
              </a:rPr>
              <a:t>	</a:t>
            </a:r>
            <a:r>
              <a:rPr lang="es-CL" sz="5700" spc="-380" dirty="0" smtClean="0">
                <a:solidFill>
                  <a:srgbClr val="6F7374"/>
                </a:solidFill>
                <a:latin typeface="gobCL"/>
                <a:cs typeface="gobCL"/>
              </a:rPr>
              <a:t>G</a:t>
            </a:r>
            <a:r>
              <a:rPr sz="5700" spc="-380" dirty="0" smtClean="0">
                <a:solidFill>
                  <a:srgbClr val="6F7374"/>
                </a:solidFill>
                <a:latin typeface="gobCL"/>
                <a:cs typeface="gobCL"/>
              </a:rPr>
              <a:t>u</a:t>
            </a:r>
            <a:r>
              <a:rPr lang="es-CL" sz="5700" spc="-380" dirty="0" err="1" smtClean="0">
                <a:solidFill>
                  <a:srgbClr val="6F7374"/>
                </a:solidFill>
                <a:latin typeface="gobCL"/>
                <a:cs typeface="gobCL"/>
              </a:rPr>
              <a:t>ía</a:t>
            </a:r>
            <a:r>
              <a:rPr lang="es-CL" sz="5700" spc="-380" dirty="0" smtClean="0">
                <a:solidFill>
                  <a:srgbClr val="6F7374"/>
                </a:solidFill>
                <a:latin typeface="gobCL"/>
                <a:cs typeface="gobCL"/>
              </a:rPr>
              <a:t> Explicativa </a:t>
            </a:r>
            <a:endParaRPr sz="5700" dirty="0">
              <a:latin typeface="gobCL"/>
              <a:cs typeface="gobCL"/>
            </a:endParaRPr>
          </a:p>
        </p:txBody>
      </p:sp>
      <p:sp>
        <p:nvSpPr>
          <p:cNvPr id="314" name="object 314"/>
          <p:cNvSpPr txBox="1"/>
          <p:nvPr/>
        </p:nvSpPr>
        <p:spPr>
          <a:xfrm>
            <a:off x="344689" y="2590800"/>
            <a:ext cx="9504906" cy="615553"/>
          </a:xfrm>
          <a:prstGeom prst="rect">
            <a:avLst/>
          </a:prstGeom>
        </p:spPr>
        <p:txBody>
          <a:bodyPr vert="horz" wrap="square" lIns="0" tIns="0" rIns="0" bIns="0" rtlCol="0">
            <a:spAutoFit/>
          </a:bodyPr>
          <a:lstStyle/>
          <a:p>
            <a:pPr marL="12700" algn="ctr">
              <a:lnSpc>
                <a:spcPct val="100000"/>
              </a:lnSpc>
            </a:pPr>
            <a:r>
              <a:rPr lang="es-CL" sz="4000" b="1" spc="-325" dirty="0" smtClean="0">
                <a:solidFill>
                  <a:srgbClr val="006CB8"/>
                </a:solidFill>
                <a:latin typeface="gobCL-Heavy"/>
                <a:cs typeface="gobCL-Heavy"/>
              </a:rPr>
              <a:t>Créditos de Consumo</a:t>
            </a:r>
            <a:endParaRPr sz="4000" dirty="0">
              <a:latin typeface="gobCL-Heavy"/>
              <a:cs typeface="gobCL-Heavy"/>
            </a:endParaRPr>
          </a:p>
        </p:txBody>
      </p:sp>
      <p:sp>
        <p:nvSpPr>
          <p:cNvPr id="315" name="object 315"/>
          <p:cNvSpPr txBox="1"/>
          <p:nvPr/>
        </p:nvSpPr>
        <p:spPr>
          <a:xfrm>
            <a:off x="1971701" y="3877679"/>
            <a:ext cx="6451938" cy="400110"/>
          </a:xfrm>
          <a:prstGeom prst="rect">
            <a:avLst/>
          </a:prstGeom>
        </p:spPr>
        <p:txBody>
          <a:bodyPr vert="horz" wrap="square" lIns="0" tIns="0" rIns="0" bIns="0" rtlCol="0">
            <a:spAutoFit/>
          </a:bodyPr>
          <a:lstStyle/>
          <a:p>
            <a:pPr marL="12700" algn="ctr">
              <a:lnSpc>
                <a:spcPct val="100000"/>
              </a:lnSpc>
            </a:pPr>
            <a:r>
              <a:rPr lang="es-CL" sz="2600" spc="-210" dirty="0" smtClean="0">
                <a:solidFill>
                  <a:srgbClr val="6F7374"/>
                </a:solidFill>
                <a:latin typeface="gobCL"/>
                <a:cs typeface="gobCL"/>
              </a:rPr>
              <a:t>Marzo </a:t>
            </a:r>
            <a:r>
              <a:rPr sz="2600" spc="-250" dirty="0" smtClean="0">
                <a:solidFill>
                  <a:srgbClr val="6F7374"/>
                </a:solidFill>
                <a:latin typeface="gobCL"/>
                <a:cs typeface="gobCL"/>
              </a:rPr>
              <a:t>201</a:t>
            </a:r>
            <a:r>
              <a:rPr lang="es-CL" sz="2600" spc="-250" dirty="0">
                <a:solidFill>
                  <a:srgbClr val="6F7374"/>
                </a:solidFill>
                <a:latin typeface="gobCL"/>
                <a:cs typeface="gobCL"/>
              </a:rPr>
              <a:t>8</a:t>
            </a:r>
            <a:endParaRPr sz="2600" dirty="0">
              <a:latin typeface="gobCL"/>
              <a:cs typeface="gobCL"/>
            </a:endParaRPr>
          </a:p>
        </p:txBody>
      </p:sp>
      <p:sp>
        <p:nvSpPr>
          <p:cNvPr id="316" name="object 316"/>
          <p:cNvSpPr/>
          <p:nvPr/>
        </p:nvSpPr>
        <p:spPr>
          <a:xfrm>
            <a:off x="5647242" y="6496642"/>
            <a:ext cx="356870" cy="535305"/>
          </a:xfrm>
          <a:custGeom>
            <a:avLst/>
            <a:gdLst/>
            <a:ahLst/>
            <a:cxnLst/>
            <a:rect l="l" t="t" r="r" b="b"/>
            <a:pathLst>
              <a:path w="356870" h="535304">
                <a:moveTo>
                  <a:pt x="38481" y="400469"/>
                </a:moveTo>
                <a:lnTo>
                  <a:pt x="0" y="479755"/>
                </a:lnTo>
                <a:lnTo>
                  <a:pt x="34283" y="501452"/>
                </a:lnTo>
                <a:lnTo>
                  <a:pt x="74331" y="519060"/>
                </a:lnTo>
                <a:lnTo>
                  <a:pt x="119577" y="530874"/>
                </a:lnTo>
                <a:lnTo>
                  <a:pt x="169456" y="535190"/>
                </a:lnTo>
                <a:lnTo>
                  <a:pt x="224499" y="529104"/>
                </a:lnTo>
                <a:lnTo>
                  <a:pt x="270682" y="512174"/>
                </a:lnTo>
                <a:lnTo>
                  <a:pt x="307493" y="486389"/>
                </a:lnTo>
                <a:lnTo>
                  <a:pt x="334421" y="453741"/>
                </a:lnTo>
                <a:lnTo>
                  <a:pt x="335841" y="450519"/>
                </a:lnTo>
                <a:lnTo>
                  <a:pt x="170967" y="450519"/>
                </a:lnTo>
                <a:lnTo>
                  <a:pt x="134346" y="446381"/>
                </a:lnTo>
                <a:lnTo>
                  <a:pt x="98085" y="435314"/>
                </a:lnTo>
                <a:lnTo>
                  <a:pt x="65143" y="419337"/>
                </a:lnTo>
                <a:lnTo>
                  <a:pt x="38481" y="400469"/>
                </a:lnTo>
                <a:close/>
              </a:path>
              <a:path w="356870" h="535304">
                <a:moveTo>
                  <a:pt x="194106" y="0"/>
                </a:moveTo>
                <a:lnTo>
                  <a:pt x="138269" y="5152"/>
                </a:lnTo>
                <a:lnTo>
                  <a:pt x="92490" y="19669"/>
                </a:lnTo>
                <a:lnTo>
                  <a:pt x="56811" y="42144"/>
                </a:lnTo>
                <a:lnTo>
                  <a:pt x="31274" y="71168"/>
                </a:lnTo>
                <a:lnTo>
                  <a:pt x="10795" y="143230"/>
                </a:lnTo>
                <a:lnTo>
                  <a:pt x="16391" y="187611"/>
                </a:lnTo>
                <a:lnTo>
                  <a:pt x="54665" y="248242"/>
                </a:lnTo>
                <a:lnTo>
                  <a:pt x="114604" y="283470"/>
                </a:lnTo>
                <a:lnTo>
                  <a:pt x="178876" y="307815"/>
                </a:lnTo>
                <a:lnTo>
                  <a:pt x="207220" y="320445"/>
                </a:lnTo>
                <a:lnTo>
                  <a:pt x="230149" y="335802"/>
                </a:lnTo>
                <a:lnTo>
                  <a:pt x="245495" y="355699"/>
                </a:lnTo>
                <a:lnTo>
                  <a:pt x="251091" y="381952"/>
                </a:lnTo>
                <a:lnTo>
                  <a:pt x="245294" y="409248"/>
                </a:lnTo>
                <a:lnTo>
                  <a:pt x="228955" y="430976"/>
                </a:lnTo>
                <a:lnTo>
                  <a:pt x="203653" y="445333"/>
                </a:lnTo>
                <a:lnTo>
                  <a:pt x="170967" y="450519"/>
                </a:lnTo>
                <a:lnTo>
                  <a:pt x="335841" y="450519"/>
                </a:lnTo>
                <a:lnTo>
                  <a:pt x="350953" y="416220"/>
                </a:lnTo>
                <a:lnTo>
                  <a:pt x="356577" y="375818"/>
                </a:lnTo>
                <a:lnTo>
                  <a:pt x="349806" y="328730"/>
                </a:lnTo>
                <a:lnTo>
                  <a:pt x="331428" y="292387"/>
                </a:lnTo>
                <a:lnTo>
                  <a:pt x="304344" y="264732"/>
                </a:lnTo>
                <a:lnTo>
                  <a:pt x="271457" y="243709"/>
                </a:lnTo>
                <a:lnTo>
                  <a:pt x="235667" y="227260"/>
                </a:lnTo>
                <a:lnTo>
                  <a:pt x="199878" y="213328"/>
                </a:lnTo>
                <a:lnTo>
                  <a:pt x="166990" y="199857"/>
                </a:lnTo>
                <a:lnTo>
                  <a:pt x="139906" y="184791"/>
                </a:lnTo>
                <a:lnTo>
                  <a:pt x="121528" y="166071"/>
                </a:lnTo>
                <a:lnTo>
                  <a:pt x="114757" y="141643"/>
                </a:lnTo>
                <a:lnTo>
                  <a:pt x="120308" y="117021"/>
                </a:lnTo>
                <a:lnTo>
                  <a:pt x="136043" y="100312"/>
                </a:lnTo>
                <a:lnTo>
                  <a:pt x="160582" y="90806"/>
                </a:lnTo>
                <a:lnTo>
                  <a:pt x="192544" y="87795"/>
                </a:lnTo>
                <a:lnTo>
                  <a:pt x="326943" y="87795"/>
                </a:lnTo>
                <a:lnTo>
                  <a:pt x="348919" y="35394"/>
                </a:lnTo>
                <a:lnTo>
                  <a:pt x="315393" y="20450"/>
                </a:lnTo>
                <a:lnTo>
                  <a:pt x="278418" y="9329"/>
                </a:lnTo>
                <a:lnTo>
                  <a:pt x="237991" y="2392"/>
                </a:lnTo>
                <a:lnTo>
                  <a:pt x="194106" y="0"/>
                </a:lnTo>
                <a:close/>
              </a:path>
              <a:path w="356870" h="535304">
                <a:moveTo>
                  <a:pt x="326943" y="87795"/>
                </a:moveTo>
                <a:lnTo>
                  <a:pt x="192544" y="87795"/>
                </a:lnTo>
                <a:lnTo>
                  <a:pt x="227824" y="89862"/>
                </a:lnTo>
                <a:lnTo>
                  <a:pt x="261004" y="95683"/>
                </a:lnTo>
                <a:lnTo>
                  <a:pt x="290564" y="104688"/>
                </a:lnTo>
                <a:lnTo>
                  <a:pt x="314985" y="116306"/>
                </a:lnTo>
                <a:lnTo>
                  <a:pt x="326943" y="87795"/>
                </a:lnTo>
                <a:close/>
              </a:path>
            </a:pathLst>
          </a:custGeom>
          <a:solidFill>
            <a:srgbClr val="006CB8"/>
          </a:solidFill>
        </p:spPr>
        <p:txBody>
          <a:bodyPr wrap="square" lIns="0" tIns="0" rIns="0" bIns="0" rtlCol="0"/>
          <a:lstStyle/>
          <a:p>
            <a:endParaRPr/>
          </a:p>
        </p:txBody>
      </p:sp>
      <p:sp>
        <p:nvSpPr>
          <p:cNvPr id="317" name="object 317"/>
          <p:cNvSpPr/>
          <p:nvPr/>
        </p:nvSpPr>
        <p:spPr>
          <a:xfrm>
            <a:off x="6066955" y="6504341"/>
            <a:ext cx="320040" cy="520065"/>
          </a:xfrm>
          <a:custGeom>
            <a:avLst/>
            <a:gdLst/>
            <a:ahLst/>
            <a:cxnLst/>
            <a:rect l="l" t="t" r="r" b="b"/>
            <a:pathLst>
              <a:path w="320039" h="520065">
                <a:moveTo>
                  <a:pt x="319620" y="0"/>
                </a:moveTo>
                <a:lnTo>
                  <a:pt x="0" y="0"/>
                </a:lnTo>
                <a:lnTo>
                  <a:pt x="0" y="519760"/>
                </a:lnTo>
                <a:lnTo>
                  <a:pt x="319620" y="519760"/>
                </a:lnTo>
                <a:lnTo>
                  <a:pt x="319620" y="435851"/>
                </a:lnTo>
                <a:lnTo>
                  <a:pt x="100850" y="435851"/>
                </a:lnTo>
                <a:lnTo>
                  <a:pt x="100850" y="302653"/>
                </a:lnTo>
                <a:lnTo>
                  <a:pt x="260286" y="302653"/>
                </a:lnTo>
                <a:lnTo>
                  <a:pt x="267995" y="213283"/>
                </a:lnTo>
                <a:lnTo>
                  <a:pt x="100850" y="213283"/>
                </a:lnTo>
                <a:lnTo>
                  <a:pt x="100850" y="85483"/>
                </a:lnTo>
                <a:lnTo>
                  <a:pt x="319620" y="85483"/>
                </a:lnTo>
                <a:lnTo>
                  <a:pt x="319620" y="0"/>
                </a:lnTo>
                <a:close/>
              </a:path>
            </a:pathLst>
          </a:custGeom>
          <a:solidFill>
            <a:srgbClr val="006CB8"/>
          </a:solidFill>
        </p:spPr>
        <p:txBody>
          <a:bodyPr wrap="square" lIns="0" tIns="0" rIns="0" bIns="0" rtlCol="0"/>
          <a:lstStyle/>
          <a:p>
            <a:endParaRPr/>
          </a:p>
        </p:txBody>
      </p:sp>
      <p:sp>
        <p:nvSpPr>
          <p:cNvPr id="318" name="object 318"/>
          <p:cNvSpPr/>
          <p:nvPr/>
        </p:nvSpPr>
        <p:spPr>
          <a:xfrm>
            <a:off x="6449664" y="6504337"/>
            <a:ext cx="364490" cy="520065"/>
          </a:xfrm>
          <a:custGeom>
            <a:avLst/>
            <a:gdLst/>
            <a:ahLst/>
            <a:cxnLst/>
            <a:rect l="l" t="t" r="r" b="b"/>
            <a:pathLst>
              <a:path w="364490" h="520065">
                <a:moveTo>
                  <a:pt x="167093" y="0"/>
                </a:moveTo>
                <a:lnTo>
                  <a:pt x="0" y="0"/>
                </a:lnTo>
                <a:lnTo>
                  <a:pt x="0" y="519760"/>
                </a:lnTo>
                <a:lnTo>
                  <a:pt x="100114" y="519760"/>
                </a:lnTo>
                <a:lnTo>
                  <a:pt x="100114" y="324192"/>
                </a:lnTo>
                <a:lnTo>
                  <a:pt x="129576" y="324105"/>
                </a:lnTo>
                <a:lnTo>
                  <a:pt x="144085" y="323898"/>
                </a:lnTo>
                <a:lnTo>
                  <a:pt x="160172" y="323494"/>
                </a:lnTo>
                <a:lnTo>
                  <a:pt x="263173" y="323494"/>
                </a:lnTo>
                <a:lnTo>
                  <a:pt x="254165" y="305727"/>
                </a:lnTo>
                <a:lnTo>
                  <a:pt x="294243" y="280863"/>
                </a:lnTo>
                <a:lnTo>
                  <a:pt x="325383" y="247194"/>
                </a:lnTo>
                <a:lnTo>
                  <a:pt x="326494" y="244894"/>
                </a:lnTo>
                <a:lnTo>
                  <a:pt x="100114" y="244894"/>
                </a:lnTo>
                <a:lnTo>
                  <a:pt x="100114" y="78587"/>
                </a:lnTo>
                <a:lnTo>
                  <a:pt x="332600" y="78587"/>
                </a:lnTo>
                <a:lnTo>
                  <a:pt x="327360" y="67535"/>
                </a:lnTo>
                <a:lnTo>
                  <a:pt x="298316" y="37442"/>
                </a:lnTo>
                <a:lnTo>
                  <a:pt x="260738" y="16398"/>
                </a:lnTo>
                <a:lnTo>
                  <a:pt x="216404" y="4038"/>
                </a:lnTo>
                <a:lnTo>
                  <a:pt x="167093" y="0"/>
                </a:lnTo>
                <a:close/>
              </a:path>
              <a:path w="364490" h="520065">
                <a:moveTo>
                  <a:pt x="263173" y="323494"/>
                </a:moveTo>
                <a:lnTo>
                  <a:pt x="160172" y="323494"/>
                </a:lnTo>
                <a:lnTo>
                  <a:pt x="245694" y="519760"/>
                </a:lnTo>
                <a:lnTo>
                  <a:pt x="364312" y="519760"/>
                </a:lnTo>
                <a:lnTo>
                  <a:pt x="342396" y="476668"/>
                </a:lnTo>
                <a:lnTo>
                  <a:pt x="320282" y="434016"/>
                </a:lnTo>
                <a:lnTo>
                  <a:pt x="298112" y="391507"/>
                </a:lnTo>
                <a:lnTo>
                  <a:pt x="276026" y="348843"/>
                </a:lnTo>
                <a:lnTo>
                  <a:pt x="263173" y="323494"/>
                </a:lnTo>
                <a:close/>
              </a:path>
              <a:path w="364490" h="520065">
                <a:moveTo>
                  <a:pt x="332600" y="78587"/>
                </a:moveTo>
                <a:lnTo>
                  <a:pt x="150926" y="78587"/>
                </a:lnTo>
                <a:lnTo>
                  <a:pt x="191275" y="82491"/>
                </a:lnTo>
                <a:lnTo>
                  <a:pt x="220729" y="95410"/>
                </a:lnTo>
                <a:lnTo>
                  <a:pt x="238777" y="119151"/>
                </a:lnTo>
                <a:lnTo>
                  <a:pt x="244906" y="155524"/>
                </a:lnTo>
                <a:lnTo>
                  <a:pt x="239536" y="194498"/>
                </a:lnTo>
                <a:lnTo>
                  <a:pt x="222753" y="222440"/>
                </a:lnTo>
                <a:lnTo>
                  <a:pt x="193552" y="239266"/>
                </a:lnTo>
                <a:lnTo>
                  <a:pt x="150926" y="244894"/>
                </a:lnTo>
                <a:lnTo>
                  <a:pt x="326494" y="244894"/>
                </a:lnTo>
                <a:lnTo>
                  <a:pt x="345555" y="205441"/>
                </a:lnTo>
                <a:lnTo>
                  <a:pt x="352729" y="156324"/>
                </a:lnTo>
                <a:lnTo>
                  <a:pt x="346090" y="107041"/>
                </a:lnTo>
                <a:lnTo>
                  <a:pt x="332600" y="78587"/>
                </a:lnTo>
                <a:close/>
              </a:path>
            </a:pathLst>
          </a:custGeom>
          <a:solidFill>
            <a:srgbClr val="006CB8"/>
          </a:solidFill>
        </p:spPr>
        <p:txBody>
          <a:bodyPr wrap="square" lIns="0" tIns="0" rIns="0" bIns="0" rtlCol="0"/>
          <a:lstStyle/>
          <a:p>
            <a:endParaRPr/>
          </a:p>
        </p:txBody>
      </p:sp>
      <p:sp>
        <p:nvSpPr>
          <p:cNvPr id="319" name="object 319"/>
          <p:cNvSpPr/>
          <p:nvPr/>
        </p:nvSpPr>
        <p:spPr>
          <a:xfrm>
            <a:off x="6865545" y="6504341"/>
            <a:ext cx="408305" cy="520065"/>
          </a:xfrm>
          <a:custGeom>
            <a:avLst/>
            <a:gdLst/>
            <a:ahLst/>
            <a:cxnLst/>
            <a:rect l="l" t="t" r="r" b="b"/>
            <a:pathLst>
              <a:path w="408304" h="520065">
                <a:moveTo>
                  <a:pt x="154762" y="0"/>
                </a:moveTo>
                <a:lnTo>
                  <a:pt x="0" y="0"/>
                </a:lnTo>
                <a:lnTo>
                  <a:pt x="0" y="519760"/>
                </a:lnTo>
                <a:lnTo>
                  <a:pt x="90868" y="519760"/>
                </a:lnTo>
                <a:lnTo>
                  <a:pt x="83947" y="110858"/>
                </a:lnTo>
                <a:lnTo>
                  <a:pt x="198340" y="110858"/>
                </a:lnTo>
                <a:lnTo>
                  <a:pt x="154762" y="0"/>
                </a:lnTo>
                <a:close/>
              </a:path>
              <a:path w="408304" h="520065">
                <a:moveTo>
                  <a:pt x="198340" y="110858"/>
                </a:moveTo>
                <a:lnTo>
                  <a:pt x="87007" y="110858"/>
                </a:lnTo>
                <a:lnTo>
                  <a:pt x="248729" y="519760"/>
                </a:lnTo>
                <a:lnTo>
                  <a:pt x="408178" y="519760"/>
                </a:lnTo>
                <a:lnTo>
                  <a:pt x="408178" y="417347"/>
                </a:lnTo>
                <a:lnTo>
                  <a:pt x="318820" y="417347"/>
                </a:lnTo>
                <a:lnTo>
                  <a:pt x="198340" y="110858"/>
                </a:lnTo>
                <a:close/>
              </a:path>
              <a:path w="408304" h="520065">
                <a:moveTo>
                  <a:pt x="408178" y="0"/>
                </a:moveTo>
                <a:lnTo>
                  <a:pt x="314960" y="0"/>
                </a:lnTo>
                <a:lnTo>
                  <a:pt x="321906" y="417347"/>
                </a:lnTo>
                <a:lnTo>
                  <a:pt x="408178" y="417347"/>
                </a:lnTo>
                <a:lnTo>
                  <a:pt x="408178" y="0"/>
                </a:lnTo>
                <a:close/>
              </a:path>
            </a:pathLst>
          </a:custGeom>
          <a:solidFill>
            <a:srgbClr val="006CB8"/>
          </a:solidFill>
        </p:spPr>
        <p:txBody>
          <a:bodyPr wrap="square" lIns="0" tIns="0" rIns="0" bIns="0" rtlCol="0"/>
          <a:lstStyle/>
          <a:p>
            <a:endParaRPr/>
          </a:p>
        </p:txBody>
      </p:sp>
      <p:sp>
        <p:nvSpPr>
          <p:cNvPr id="320" name="object 320"/>
          <p:cNvSpPr/>
          <p:nvPr/>
        </p:nvSpPr>
        <p:spPr>
          <a:xfrm>
            <a:off x="7316010" y="6504375"/>
            <a:ext cx="445770" cy="520065"/>
          </a:xfrm>
          <a:custGeom>
            <a:avLst/>
            <a:gdLst/>
            <a:ahLst/>
            <a:cxnLst/>
            <a:rect l="l" t="t" r="r" b="b"/>
            <a:pathLst>
              <a:path w="445770" h="520065">
                <a:moveTo>
                  <a:pt x="308813" y="0"/>
                </a:moveTo>
                <a:lnTo>
                  <a:pt x="140919" y="0"/>
                </a:lnTo>
                <a:lnTo>
                  <a:pt x="0" y="519722"/>
                </a:lnTo>
                <a:lnTo>
                  <a:pt x="98526" y="519722"/>
                </a:lnTo>
                <a:lnTo>
                  <a:pt x="126276" y="402742"/>
                </a:lnTo>
                <a:lnTo>
                  <a:pt x="414490" y="402742"/>
                </a:lnTo>
                <a:lnTo>
                  <a:pt x="393063" y="321081"/>
                </a:lnTo>
                <a:lnTo>
                  <a:pt x="144830" y="321081"/>
                </a:lnTo>
                <a:lnTo>
                  <a:pt x="201802" y="88519"/>
                </a:lnTo>
                <a:lnTo>
                  <a:pt x="332040" y="88519"/>
                </a:lnTo>
                <a:lnTo>
                  <a:pt x="308813" y="0"/>
                </a:lnTo>
                <a:close/>
              </a:path>
              <a:path w="445770" h="520065">
                <a:moveTo>
                  <a:pt x="414490" y="402742"/>
                </a:moveTo>
                <a:lnTo>
                  <a:pt x="304965" y="402742"/>
                </a:lnTo>
                <a:lnTo>
                  <a:pt x="331901" y="519722"/>
                </a:lnTo>
                <a:lnTo>
                  <a:pt x="445185" y="519722"/>
                </a:lnTo>
                <a:lnTo>
                  <a:pt x="414490" y="402742"/>
                </a:lnTo>
                <a:close/>
              </a:path>
              <a:path w="445770" h="520065">
                <a:moveTo>
                  <a:pt x="332040" y="88519"/>
                </a:moveTo>
                <a:lnTo>
                  <a:pt x="233337" y="88519"/>
                </a:lnTo>
                <a:lnTo>
                  <a:pt x="286486" y="321081"/>
                </a:lnTo>
                <a:lnTo>
                  <a:pt x="393063" y="321081"/>
                </a:lnTo>
                <a:lnTo>
                  <a:pt x="332040" y="88519"/>
                </a:lnTo>
                <a:close/>
              </a:path>
            </a:pathLst>
          </a:custGeom>
          <a:solidFill>
            <a:srgbClr val="006CB8"/>
          </a:solidFill>
        </p:spPr>
        <p:txBody>
          <a:bodyPr wrap="square" lIns="0" tIns="0" rIns="0" bIns="0" rtlCol="0"/>
          <a:lstStyle/>
          <a:p>
            <a:endParaRPr/>
          </a:p>
        </p:txBody>
      </p:sp>
      <p:sp>
        <p:nvSpPr>
          <p:cNvPr id="321" name="object 321"/>
          <p:cNvSpPr/>
          <p:nvPr/>
        </p:nvSpPr>
        <p:spPr>
          <a:xfrm>
            <a:off x="7770341" y="6496642"/>
            <a:ext cx="403860" cy="535305"/>
          </a:xfrm>
          <a:custGeom>
            <a:avLst/>
            <a:gdLst/>
            <a:ahLst/>
            <a:cxnLst/>
            <a:rect l="l" t="t" r="r" b="b"/>
            <a:pathLst>
              <a:path w="403859" h="535304">
                <a:moveTo>
                  <a:pt x="224853" y="0"/>
                </a:moveTo>
                <a:lnTo>
                  <a:pt x="178405" y="3761"/>
                </a:lnTo>
                <a:lnTo>
                  <a:pt x="137161" y="14800"/>
                </a:lnTo>
                <a:lnTo>
                  <a:pt x="101189" y="32749"/>
                </a:lnTo>
                <a:lnTo>
                  <a:pt x="70561" y="57237"/>
                </a:lnTo>
                <a:lnTo>
                  <a:pt x="45345" y="87896"/>
                </a:lnTo>
                <a:lnTo>
                  <a:pt x="25611" y="124358"/>
                </a:lnTo>
                <a:lnTo>
                  <a:pt x="11429" y="166253"/>
                </a:lnTo>
                <a:lnTo>
                  <a:pt x="2868" y="213214"/>
                </a:lnTo>
                <a:lnTo>
                  <a:pt x="0" y="264871"/>
                </a:lnTo>
                <a:lnTo>
                  <a:pt x="2896" y="319785"/>
                </a:lnTo>
                <a:lnTo>
                  <a:pt x="11524" y="368877"/>
                </a:lnTo>
                <a:lnTo>
                  <a:pt x="25794" y="411978"/>
                </a:lnTo>
                <a:lnTo>
                  <a:pt x="45616" y="448915"/>
                </a:lnTo>
                <a:lnTo>
                  <a:pt x="70900" y="479519"/>
                </a:lnTo>
                <a:lnTo>
                  <a:pt x="101556" y="503619"/>
                </a:lnTo>
                <a:lnTo>
                  <a:pt x="137494" y="521045"/>
                </a:lnTo>
                <a:lnTo>
                  <a:pt x="178623" y="531625"/>
                </a:lnTo>
                <a:lnTo>
                  <a:pt x="224853" y="535190"/>
                </a:lnTo>
                <a:lnTo>
                  <a:pt x="274428" y="531518"/>
                </a:lnTo>
                <a:lnTo>
                  <a:pt x="320552" y="520779"/>
                </a:lnTo>
                <a:lnTo>
                  <a:pt x="363511" y="503386"/>
                </a:lnTo>
                <a:lnTo>
                  <a:pt x="403593" y="479755"/>
                </a:lnTo>
                <a:lnTo>
                  <a:pt x="390145" y="445897"/>
                </a:lnTo>
                <a:lnTo>
                  <a:pt x="234137" y="445897"/>
                </a:lnTo>
                <a:lnTo>
                  <a:pt x="195249" y="440778"/>
                </a:lnTo>
                <a:lnTo>
                  <a:pt x="138441" y="400076"/>
                </a:lnTo>
                <a:lnTo>
                  <a:pt x="120605" y="364662"/>
                </a:lnTo>
                <a:lnTo>
                  <a:pt x="109873" y="319315"/>
                </a:lnTo>
                <a:lnTo>
                  <a:pt x="106286" y="264121"/>
                </a:lnTo>
                <a:lnTo>
                  <a:pt x="111461" y="202188"/>
                </a:lnTo>
                <a:lnTo>
                  <a:pt x="126988" y="153359"/>
                </a:lnTo>
                <a:lnTo>
                  <a:pt x="152865" y="118012"/>
                </a:lnTo>
                <a:lnTo>
                  <a:pt x="189094" y="96527"/>
                </a:lnTo>
                <a:lnTo>
                  <a:pt x="235673" y="89281"/>
                </a:lnTo>
                <a:lnTo>
                  <a:pt x="380601" y="89281"/>
                </a:lnTo>
                <a:lnTo>
                  <a:pt x="402043" y="43891"/>
                </a:lnTo>
                <a:lnTo>
                  <a:pt x="366437" y="24983"/>
                </a:lnTo>
                <a:lnTo>
                  <a:pt x="324121" y="11234"/>
                </a:lnTo>
                <a:lnTo>
                  <a:pt x="276469" y="2841"/>
                </a:lnTo>
                <a:lnTo>
                  <a:pt x="224853" y="0"/>
                </a:lnTo>
                <a:close/>
              </a:path>
              <a:path w="403859" h="535304">
                <a:moveTo>
                  <a:pt x="371195" y="398183"/>
                </a:moveTo>
                <a:lnTo>
                  <a:pt x="341977" y="416670"/>
                </a:lnTo>
                <a:lnTo>
                  <a:pt x="308424" y="431846"/>
                </a:lnTo>
                <a:lnTo>
                  <a:pt x="271992" y="442118"/>
                </a:lnTo>
                <a:lnTo>
                  <a:pt x="234137" y="445897"/>
                </a:lnTo>
                <a:lnTo>
                  <a:pt x="390145" y="445897"/>
                </a:lnTo>
                <a:lnTo>
                  <a:pt x="371195" y="398183"/>
                </a:lnTo>
                <a:close/>
              </a:path>
              <a:path w="403859" h="535304">
                <a:moveTo>
                  <a:pt x="380601" y="89281"/>
                </a:moveTo>
                <a:lnTo>
                  <a:pt x="235673" y="89281"/>
                </a:lnTo>
                <a:lnTo>
                  <a:pt x="274587" y="92019"/>
                </a:lnTo>
                <a:lnTo>
                  <a:pt x="309668" y="99607"/>
                </a:lnTo>
                <a:lnTo>
                  <a:pt x="339699" y="111103"/>
                </a:lnTo>
                <a:lnTo>
                  <a:pt x="363461" y="125564"/>
                </a:lnTo>
                <a:lnTo>
                  <a:pt x="380601" y="89281"/>
                </a:lnTo>
                <a:close/>
              </a:path>
            </a:pathLst>
          </a:custGeom>
          <a:solidFill>
            <a:srgbClr val="006CB8"/>
          </a:solidFill>
        </p:spPr>
        <p:txBody>
          <a:bodyPr wrap="square" lIns="0" tIns="0" rIns="0" bIns="0" rtlCol="0"/>
          <a:lstStyle/>
          <a:p>
            <a:endParaRPr/>
          </a:p>
        </p:txBody>
      </p:sp>
      <p:sp>
        <p:nvSpPr>
          <p:cNvPr id="323" name="object 323"/>
          <p:cNvSpPr/>
          <p:nvPr/>
        </p:nvSpPr>
        <p:spPr>
          <a:xfrm>
            <a:off x="1861845" y="0"/>
            <a:ext cx="792480" cy="287020"/>
          </a:xfrm>
          <a:custGeom>
            <a:avLst/>
            <a:gdLst/>
            <a:ahLst/>
            <a:cxnLst/>
            <a:rect l="l" t="t" r="r" b="b"/>
            <a:pathLst>
              <a:path w="792480" h="287020">
                <a:moveTo>
                  <a:pt x="792264" y="286651"/>
                </a:moveTo>
                <a:lnTo>
                  <a:pt x="0" y="286651"/>
                </a:lnTo>
                <a:lnTo>
                  <a:pt x="0" y="0"/>
                </a:lnTo>
                <a:lnTo>
                  <a:pt x="792264" y="0"/>
                </a:lnTo>
                <a:lnTo>
                  <a:pt x="792264" y="286651"/>
                </a:lnTo>
                <a:close/>
              </a:path>
            </a:pathLst>
          </a:custGeom>
          <a:solidFill>
            <a:srgbClr val="006CB8"/>
          </a:solidFill>
        </p:spPr>
        <p:txBody>
          <a:bodyPr wrap="square" lIns="0" tIns="0" rIns="0" bIns="0" rtlCol="0"/>
          <a:lstStyle/>
          <a:p>
            <a:endParaRPr/>
          </a:p>
        </p:txBody>
      </p:sp>
      <p:sp>
        <p:nvSpPr>
          <p:cNvPr id="324" name="object 324"/>
          <p:cNvSpPr/>
          <p:nvPr/>
        </p:nvSpPr>
        <p:spPr>
          <a:xfrm>
            <a:off x="2654109" y="0"/>
            <a:ext cx="969010" cy="287020"/>
          </a:xfrm>
          <a:custGeom>
            <a:avLst/>
            <a:gdLst/>
            <a:ahLst/>
            <a:cxnLst/>
            <a:rect l="l" t="t" r="r" b="b"/>
            <a:pathLst>
              <a:path w="969010" h="287020">
                <a:moveTo>
                  <a:pt x="968413" y="286651"/>
                </a:moveTo>
                <a:lnTo>
                  <a:pt x="0" y="286651"/>
                </a:lnTo>
                <a:lnTo>
                  <a:pt x="0" y="0"/>
                </a:lnTo>
                <a:lnTo>
                  <a:pt x="968413" y="0"/>
                </a:lnTo>
                <a:lnTo>
                  <a:pt x="968413" y="286651"/>
                </a:lnTo>
                <a:close/>
              </a:path>
            </a:pathLst>
          </a:custGeom>
          <a:solidFill>
            <a:srgbClr val="EF4144"/>
          </a:solidFill>
        </p:spPr>
        <p:txBody>
          <a:bodyPr wrap="square" lIns="0" tIns="0" rIns="0" bIns="0" rtlCol="0"/>
          <a:lstStyle/>
          <a:p>
            <a:endParaRPr/>
          </a:p>
        </p:txBody>
      </p:sp>
      <p:sp>
        <p:nvSpPr>
          <p:cNvPr id="325" name="object 325"/>
          <p:cNvSpPr/>
          <p:nvPr/>
        </p:nvSpPr>
        <p:spPr>
          <a:xfrm>
            <a:off x="3881294" y="6681665"/>
            <a:ext cx="0" cy="171450"/>
          </a:xfrm>
          <a:custGeom>
            <a:avLst/>
            <a:gdLst/>
            <a:ahLst/>
            <a:cxnLst/>
            <a:rect l="l" t="t" r="r" b="b"/>
            <a:pathLst>
              <a:path h="171450">
                <a:moveTo>
                  <a:pt x="0" y="0"/>
                </a:moveTo>
                <a:lnTo>
                  <a:pt x="0" y="171284"/>
                </a:lnTo>
              </a:path>
            </a:pathLst>
          </a:custGeom>
          <a:ln w="41313">
            <a:solidFill>
              <a:srgbClr val="717171"/>
            </a:solidFill>
          </a:ln>
        </p:spPr>
        <p:txBody>
          <a:bodyPr wrap="square" lIns="0" tIns="0" rIns="0" bIns="0" rtlCol="0"/>
          <a:lstStyle/>
          <a:p>
            <a:endParaRPr/>
          </a:p>
        </p:txBody>
      </p:sp>
      <p:sp>
        <p:nvSpPr>
          <p:cNvPr id="326" name="object 326"/>
          <p:cNvSpPr/>
          <p:nvPr/>
        </p:nvSpPr>
        <p:spPr>
          <a:xfrm>
            <a:off x="3811132" y="6664806"/>
            <a:ext cx="142240" cy="0"/>
          </a:xfrm>
          <a:custGeom>
            <a:avLst/>
            <a:gdLst/>
            <a:ahLst/>
            <a:cxnLst/>
            <a:rect l="l" t="t" r="r" b="b"/>
            <a:pathLst>
              <a:path w="142239">
                <a:moveTo>
                  <a:pt x="0" y="0"/>
                </a:moveTo>
                <a:lnTo>
                  <a:pt x="141833" y="0"/>
                </a:lnTo>
              </a:path>
            </a:pathLst>
          </a:custGeom>
          <a:ln w="33718">
            <a:solidFill>
              <a:srgbClr val="717171"/>
            </a:solidFill>
          </a:ln>
        </p:spPr>
        <p:txBody>
          <a:bodyPr wrap="square" lIns="0" tIns="0" rIns="0" bIns="0" rtlCol="0"/>
          <a:lstStyle/>
          <a:p>
            <a:endParaRPr/>
          </a:p>
        </p:txBody>
      </p:sp>
      <p:sp>
        <p:nvSpPr>
          <p:cNvPr id="327" name="object 327"/>
          <p:cNvSpPr/>
          <p:nvPr/>
        </p:nvSpPr>
        <p:spPr>
          <a:xfrm>
            <a:off x="3951220" y="6644913"/>
            <a:ext cx="175260" cy="211454"/>
          </a:xfrm>
          <a:custGeom>
            <a:avLst/>
            <a:gdLst/>
            <a:ahLst/>
            <a:cxnLst/>
            <a:rect l="l" t="t" r="r" b="b"/>
            <a:pathLst>
              <a:path w="175260" h="211454">
                <a:moveTo>
                  <a:pt x="87160" y="0"/>
                </a:moveTo>
                <a:lnTo>
                  <a:pt x="44716" y="8670"/>
                </a:lnTo>
                <a:lnTo>
                  <a:pt x="17957" y="31775"/>
                </a:lnTo>
                <a:lnTo>
                  <a:pt x="4010" y="64958"/>
                </a:lnTo>
                <a:lnTo>
                  <a:pt x="0" y="103860"/>
                </a:lnTo>
                <a:lnTo>
                  <a:pt x="4096" y="144192"/>
                </a:lnTo>
                <a:lnTo>
                  <a:pt x="18186" y="178427"/>
                </a:lnTo>
                <a:lnTo>
                  <a:pt x="44973" y="202181"/>
                </a:lnTo>
                <a:lnTo>
                  <a:pt x="87160" y="211074"/>
                </a:lnTo>
                <a:lnTo>
                  <a:pt x="129447" y="202053"/>
                </a:lnTo>
                <a:lnTo>
                  <a:pt x="156443" y="178084"/>
                </a:lnTo>
                <a:lnTo>
                  <a:pt x="156614" y="177673"/>
                </a:lnTo>
                <a:lnTo>
                  <a:pt x="87160" y="177673"/>
                </a:lnTo>
                <a:lnTo>
                  <a:pt x="64841" y="171816"/>
                </a:lnTo>
                <a:lnTo>
                  <a:pt x="50980" y="155878"/>
                </a:lnTo>
                <a:lnTo>
                  <a:pt x="43897" y="132308"/>
                </a:lnTo>
                <a:lnTo>
                  <a:pt x="41910" y="103555"/>
                </a:lnTo>
                <a:lnTo>
                  <a:pt x="43942" y="77236"/>
                </a:lnTo>
                <a:lnTo>
                  <a:pt x="51100" y="55157"/>
                </a:lnTo>
                <a:lnTo>
                  <a:pt x="64975" y="39967"/>
                </a:lnTo>
                <a:lnTo>
                  <a:pt x="87160" y="34315"/>
                </a:lnTo>
                <a:lnTo>
                  <a:pt x="158282" y="34315"/>
                </a:lnTo>
                <a:lnTo>
                  <a:pt x="157124" y="31546"/>
                </a:lnTo>
                <a:lnTo>
                  <a:pt x="130213" y="8584"/>
                </a:lnTo>
                <a:lnTo>
                  <a:pt x="87160" y="0"/>
                </a:lnTo>
                <a:close/>
              </a:path>
              <a:path w="175260" h="211454">
                <a:moveTo>
                  <a:pt x="158282" y="34315"/>
                </a:moveTo>
                <a:lnTo>
                  <a:pt x="87160" y="34315"/>
                </a:lnTo>
                <a:lnTo>
                  <a:pt x="109399" y="39881"/>
                </a:lnTo>
                <a:lnTo>
                  <a:pt x="123383" y="54929"/>
                </a:lnTo>
                <a:lnTo>
                  <a:pt x="130647" y="76979"/>
                </a:lnTo>
                <a:lnTo>
                  <a:pt x="132727" y="103555"/>
                </a:lnTo>
                <a:lnTo>
                  <a:pt x="130561" y="132565"/>
                </a:lnTo>
                <a:lnTo>
                  <a:pt x="123155" y="156106"/>
                </a:lnTo>
                <a:lnTo>
                  <a:pt x="109142" y="171901"/>
                </a:lnTo>
                <a:lnTo>
                  <a:pt x="87160" y="177673"/>
                </a:lnTo>
                <a:lnTo>
                  <a:pt x="156614" y="177673"/>
                </a:lnTo>
                <a:lnTo>
                  <a:pt x="170740" y="143806"/>
                </a:lnTo>
                <a:lnTo>
                  <a:pt x="174929" y="103860"/>
                </a:lnTo>
                <a:lnTo>
                  <a:pt x="170995" y="64700"/>
                </a:lnTo>
                <a:lnTo>
                  <a:pt x="158282" y="34315"/>
                </a:lnTo>
                <a:close/>
              </a:path>
            </a:pathLst>
          </a:custGeom>
          <a:solidFill>
            <a:srgbClr val="717171"/>
          </a:solidFill>
        </p:spPr>
        <p:txBody>
          <a:bodyPr wrap="square" lIns="0" tIns="0" rIns="0" bIns="0" rtlCol="0"/>
          <a:lstStyle/>
          <a:p>
            <a:endParaRPr/>
          </a:p>
        </p:txBody>
      </p:sp>
      <p:sp>
        <p:nvSpPr>
          <p:cNvPr id="328" name="object 328"/>
          <p:cNvSpPr/>
          <p:nvPr/>
        </p:nvSpPr>
        <p:spPr>
          <a:xfrm>
            <a:off x="4159370" y="6647949"/>
            <a:ext cx="165735" cy="208279"/>
          </a:xfrm>
          <a:custGeom>
            <a:avLst/>
            <a:gdLst/>
            <a:ahLst/>
            <a:cxnLst/>
            <a:rect l="l" t="t" r="r" b="b"/>
            <a:pathLst>
              <a:path w="165735" h="208279">
                <a:moveTo>
                  <a:pt x="68325" y="0"/>
                </a:moveTo>
                <a:lnTo>
                  <a:pt x="0" y="0"/>
                </a:lnTo>
                <a:lnTo>
                  <a:pt x="0" y="197103"/>
                </a:lnTo>
                <a:lnTo>
                  <a:pt x="15142" y="201121"/>
                </a:lnTo>
                <a:lnTo>
                  <a:pt x="32337" y="204623"/>
                </a:lnTo>
                <a:lnTo>
                  <a:pt x="51585" y="207099"/>
                </a:lnTo>
                <a:lnTo>
                  <a:pt x="72885" y="208038"/>
                </a:lnTo>
                <a:lnTo>
                  <a:pt x="114264" y="200593"/>
                </a:lnTo>
                <a:lnTo>
                  <a:pt x="143113" y="179225"/>
                </a:lnTo>
                <a:lnTo>
                  <a:pt x="145402" y="174637"/>
                </a:lnTo>
                <a:lnTo>
                  <a:pt x="75006" y="174637"/>
                </a:lnTo>
                <a:lnTo>
                  <a:pt x="64338" y="174271"/>
                </a:lnTo>
                <a:lnTo>
                  <a:pt x="54548" y="173305"/>
                </a:lnTo>
                <a:lnTo>
                  <a:pt x="46179" y="171942"/>
                </a:lnTo>
                <a:lnTo>
                  <a:pt x="39776" y="170383"/>
                </a:lnTo>
                <a:lnTo>
                  <a:pt x="39776" y="32194"/>
                </a:lnTo>
                <a:lnTo>
                  <a:pt x="145843" y="32194"/>
                </a:lnTo>
                <a:lnTo>
                  <a:pt x="139238" y="21675"/>
                </a:lnTo>
                <a:lnTo>
                  <a:pt x="108622" y="4987"/>
                </a:lnTo>
                <a:lnTo>
                  <a:pt x="68325" y="0"/>
                </a:lnTo>
                <a:close/>
              </a:path>
              <a:path w="165735" h="208279">
                <a:moveTo>
                  <a:pt x="145843" y="32194"/>
                </a:moveTo>
                <a:lnTo>
                  <a:pt x="66801" y="32194"/>
                </a:lnTo>
                <a:lnTo>
                  <a:pt x="92923" y="35861"/>
                </a:lnTo>
                <a:lnTo>
                  <a:pt x="110420" y="47642"/>
                </a:lnTo>
                <a:lnTo>
                  <a:pt x="120230" y="68707"/>
                </a:lnTo>
                <a:lnTo>
                  <a:pt x="123291" y="100228"/>
                </a:lnTo>
                <a:lnTo>
                  <a:pt x="119504" y="136709"/>
                </a:lnTo>
                <a:lnTo>
                  <a:pt x="109169" y="159526"/>
                </a:lnTo>
                <a:lnTo>
                  <a:pt x="93823" y="171296"/>
                </a:lnTo>
                <a:lnTo>
                  <a:pt x="75006" y="174637"/>
                </a:lnTo>
                <a:lnTo>
                  <a:pt x="145402" y="174637"/>
                </a:lnTo>
                <a:lnTo>
                  <a:pt x="160003" y="145384"/>
                </a:lnTo>
                <a:lnTo>
                  <a:pt x="165506" y="100520"/>
                </a:lnTo>
                <a:lnTo>
                  <a:pt x="158692" y="52656"/>
                </a:lnTo>
                <a:lnTo>
                  <a:pt x="145843" y="32194"/>
                </a:lnTo>
                <a:close/>
              </a:path>
            </a:pathLst>
          </a:custGeom>
          <a:solidFill>
            <a:srgbClr val="717171"/>
          </a:solidFill>
        </p:spPr>
        <p:txBody>
          <a:bodyPr wrap="square" lIns="0" tIns="0" rIns="0" bIns="0" rtlCol="0"/>
          <a:lstStyle/>
          <a:p>
            <a:endParaRPr/>
          </a:p>
        </p:txBody>
      </p:sp>
      <p:sp>
        <p:nvSpPr>
          <p:cNvPr id="329" name="object 329"/>
          <p:cNvSpPr/>
          <p:nvPr/>
        </p:nvSpPr>
        <p:spPr>
          <a:xfrm>
            <a:off x="4354144" y="6644913"/>
            <a:ext cx="175260" cy="211454"/>
          </a:xfrm>
          <a:custGeom>
            <a:avLst/>
            <a:gdLst/>
            <a:ahLst/>
            <a:cxnLst/>
            <a:rect l="l" t="t" r="r" b="b"/>
            <a:pathLst>
              <a:path w="175260" h="211454">
                <a:moveTo>
                  <a:pt x="87160" y="0"/>
                </a:moveTo>
                <a:lnTo>
                  <a:pt x="44716" y="8670"/>
                </a:lnTo>
                <a:lnTo>
                  <a:pt x="17957" y="31775"/>
                </a:lnTo>
                <a:lnTo>
                  <a:pt x="4010" y="64958"/>
                </a:lnTo>
                <a:lnTo>
                  <a:pt x="0" y="103860"/>
                </a:lnTo>
                <a:lnTo>
                  <a:pt x="4096" y="144192"/>
                </a:lnTo>
                <a:lnTo>
                  <a:pt x="18186" y="178427"/>
                </a:lnTo>
                <a:lnTo>
                  <a:pt x="44973" y="202181"/>
                </a:lnTo>
                <a:lnTo>
                  <a:pt x="87160" y="211074"/>
                </a:lnTo>
                <a:lnTo>
                  <a:pt x="129447" y="202053"/>
                </a:lnTo>
                <a:lnTo>
                  <a:pt x="156443" y="178084"/>
                </a:lnTo>
                <a:lnTo>
                  <a:pt x="156614" y="177673"/>
                </a:lnTo>
                <a:lnTo>
                  <a:pt x="87160" y="177673"/>
                </a:lnTo>
                <a:lnTo>
                  <a:pt x="64841" y="171816"/>
                </a:lnTo>
                <a:lnTo>
                  <a:pt x="50980" y="155878"/>
                </a:lnTo>
                <a:lnTo>
                  <a:pt x="43897" y="132308"/>
                </a:lnTo>
                <a:lnTo>
                  <a:pt x="41910" y="103555"/>
                </a:lnTo>
                <a:lnTo>
                  <a:pt x="43942" y="77236"/>
                </a:lnTo>
                <a:lnTo>
                  <a:pt x="51100" y="55157"/>
                </a:lnTo>
                <a:lnTo>
                  <a:pt x="64975" y="39967"/>
                </a:lnTo>
                <a:lnTo>
                  <a:pt x="87160" y="34315"/>
                </a:lnTo>
                <a:lnTo>
                  <a:pt x="158282" y="34315"/>
                </a:lnTo>
                <a:lnTo>
                  <a:pt x="157124" y="31546"/>
                </a:lnTo>
                <a:lnTo>
                  <a:pt x="130213" y="8584"/>
                </a:lnTo>
                <a:lnTo>
                  <a:pt x="87160" y="0"/>
                </a:lnTo>
                <a:close/>
              </a:path>
              <a:path w="175260" h="211454">
                <a:moveTo>
                  <a:pt x="158282" y="34315"/>
                </a:moveTo>
                <a:lnTo>
                  <a:pt x="87160" y="34315"/>
                </a:lnTo>
                <a:lnTo>
                  <a:pt x="109399" y="39881"/>
                </a:lnTo>
                <a:lnTo>
                  <a:pt x="123383" y="54929"/>
                </a:lnTo>
                <a:lnTo>
                  <a:pt x="130647" y="76979"/>
                </a:lnTo>
                <a:lnTo>
                  <a:pt x="132727" y="103555"/>
                </a:lnTo>
                <a:lnTo>
                  <a:pt x="130561" y="132565"/>
                </a:lnTo>
                <a:lnTo>
                  <a:pt x="123155" y="156106"/>
                </a:lnTo>
                <a:lnTo>
                  <a:pt x="109142" y="171901"/>
                </a:lnTo>
                <a:lnTo>
                  <a:pt x="87160" y="177673"/>
                </a:lnTo>
                <a:lnTo>
                  <a:pt x="156614" y="177673"/>
                </a:lnTo>
                <a:lnTo>
                  <a:pt x="170740" y="143806"/>
                </a:lnTo>
                <a:lnTo>
                  <a:pt x="174929" y="103860"/>
                </a:lnTo>
                <a:lnTo>
                  <a:pt x="170995" y="64700"/>
                </a:lnTo>
                <a:lnTo>
                  <a:pt x="158282" y="34315"/>
                </a:lnTo>
                <a:close/>
              </a:path>
            </a:pathLst>
          </a:custGeom>
          <a:solidFill>
            <a:srgbClr val="717171"/>
          </a:solidFill>
        </p:spPr>
        <p:txBody>
          <a:bodyPr wrap="square" lIns="0" tIns="0" rIns="0" bIns="0" rtlCol="0"/>
          <a:lstStyle/>
          <a:p>
            <a:endParaRPr/>
          </a:p>
        </p:txBody>
      </p:sp>
      <p:sp>
        <p:nvSpPr>
          <p:cNvPr id="330" name="object 330"/>
          <p:cNvSpPr/>
          <p:nvPr/>
        </p:nvSpPr>
        <p:spPr>
          <a:xfrm>
            <a:off x="4548632" y="6644918"/>
            <a:ext cx="140970" cy="211454"/>
          </a:xfrm>
          <a:custGeom>
            <a:avLst/>
            <a:gdLst/>
            <a:ahLst/>
            <a:cxnLst/>
            <a:rect l="l" t="t" r="r" b="b"/>
            <a:pathLst>
              <a:path w="140970" h="211454">
                <a:moveTo>
                  <a:pt x="15176" y="157924"/>
                </a:moveTo>
                <a:lnTo>
                  <a:pt x="0" y="189204"/>
                </a:lnTo>
                <a:lnTo>
                  <a:pt x="13511" y="197749"/>
                </a:lnTo>
                <a:lnTo>
                  <a:pt x="29300" y="204697"/>
                </a:lnTo>
                <a:lnTo>
                  <a:pt x="47139" y="209366"/>
                </a:lnTo>
                <a:lnTo>
                  <a:pt x="66801" y="211073"/>
                </a:lnTo>
                <a:lnTo>
                  <a:pt x="98066" y="205819"/>
                </a:lnTo>
                <a:lnTo>
                  <a:pt x="121242" y="191822"/>
                </a:lnTo>
                <a:lnTo>
                  <a:pt x="131396" y="177660"/>
                </a:lnTo>
                <a:lnTo>
                  <a:pt x="67411" y="177660"/>
                </a:lnTo>
                <a:lnTo>
                  <a:pt x="52975" y="176028"/>
                </a:lnTo>
                <a:lnTo>
                  <a:pt x="38679" y="171664"/>
                </a:lnTo>
                <a:lnTo>
                  <a:pt x="25690" y="165364"/>
                </a:lnTo>
                <a:lnTo>
                  <a:pt x="15176" y="157924"/>
                </a:lnTo>
                <a:close/>
              </a:path>
              <a:path w="140970" h="211454">
                <a:moveTo>
                  <a:pt x="76517" y="0"/>
                </a:moveTo>
                <a:lnTo>
                  <a:pt x="44982" y="4468"/>
                </a:lnTo>
                <a:lnTo>
                  <a:pt x="22386" y="16622"/>
                </a:lnTo>
                <a:lnTo>
                  <a:pt x="8787" y="34584"/>
                </a:lnTo>
                <a:lnTo>
                  <a:pt x="4241" y="56476"/>
                </a:lnTo>
                <a:lnTo>
                  <a:pt x="19047" y="95577"/>
                </a:lnTo>
                <a:lnTo>
                  <a:pt x="51619" y="114376"/>
                </a:lnTo>
                <a:lnTo>
                  <a:pt x="84191" y="127764"/>
                </a:lnTo>
                <a:lnTo>
                  <a:pt x="98996" y="150634"/>
                </a:lnTo>
                <a:lnTo>
                  <a:pt x="96708" y="161388"/>
                </a:lnTo>
                <a:lnTo>
                  <a:pt x="90262" y="169952"/>
                </a:lnTo>
                <a:lnTo>
                  <a:pt x="80287" y="175614"/>
                </a:lnTo>
                <a:lnTo>
                  <a:pt x="67411" y="177660"/>
                </a:lnTo>
                <a:lnTo>
                  <a:pt x="131396" y="177660"/>
                </a:lnTo>
                <a:lnTo>
                  <a:pt x="135648" y="171731"/>
                </a:lnTo>
                <a:lnTo>
                  <a:pt x="140601" y="148196"/>
                </a:lnTo>
                <a:lnTo>
                  <a:pt x="125701" y="109475"/>
                </a:lnTo>
                <a:lnTo>
                  <a:pt x="92919" y="89627"/>
                </a:lnTo>
                <a:lnTo>
                  <a:pt x="60138" y="75983"/>
                </a:lnTo>
                <a:lnTo>
                  <a:pt x="45237" y="55879"/>
                </a:lnTo>
                <a:lnTo>
                  <a:pt x="47425" y="46150"/>
                </a:lnTo>
                <a:lnTo>
                  <a:pt x="53630" y="39554"/>
                </a:lnTo>
                <a:lnTo>
                  <a:pt x="63309" y="35806"/>
                </a:lnTo>
                <a:lnTo>
                  <a:pt x="75920" y="34620"/>
                </a:lnTo>
                <a:lnTo>
                  <a:pt x="128914" y="34620"/>
                </a:lnTo>
                <a:lnTo>
                  <a:pt x="137566" y="13969"/>
                </a:lnTo>
                <a:lnTo>
                  <a:pt x="124357" y="8068"/>
                </a:lnTo>
                <a:lnTo>
                  <a:pt x="109780" y="3679"/>
                </a:lnTo>
                <a:lnTo>
                  <a:pt x="93834" y="943"/>
                </a:lnTo>
                <a:lnTo>
                  <a:pt x="76517" y="0"/>
                </a:lnTo>
                <a:close/>
              </a:path>
              <a:path w="140970" h="211454">
                <a:moveTo>
                  <a:pt x="128914" y="34620"/>
                </a:moveTo>
                <a:lnTo>
                  <a:pt x="75920" y="34620"/>
                </a:lnTo>
                <a:lnTo>
                  <a:pt x="89824" y="35435"/>
                </a:lnTo>
                <a:lnTo>
                  <a:pt x="102906" y="37730"/>
                </a:lnTo>
                <a:lnTo>
                  <a:pt x="114566" y="41279"/>
                </a:lnTo>
                <a:lnTo>
                  <a:pt x="124205" y="45859"/>
                </a:lnTo>
                <a:lnTo>
                  <a:pt x="128914" y="34620"/>
                </a:lnTo>
                <a:close/>
              </a:path>
            </a:pathLst>
          </a:custGeom>
          <a:solidFill>
            <a:srgbClr val="717171"/>
          </a:solidFill>
        </p:spPr>
        <p:txBody>
          <a:bodyPr wrap="square" lIns="0" tIns="0" rIns="0" bIns="0" rtlCol="0"/>
          <a:lstStyle/>
          <a:p>
            <a:endParaRPr/>
          </a:p>
        </p:txBody>
      </p:sp>
      <p:sp>
        <p:nvSpPr>
          <p:cNvPr id="331" name="object 331"/>
          <p:cNvSpPr/>
          <p:nvPr/>
        </p:nvSpPr>
        <p:spPr>
          <a:xfrm>
            <a:off x="3825414" y="6901172"/>
            <a:ext cx="140335" cy="205104"/>
          </a:xfrm>
          <a:custGeom>
            <a:avLst/>
            <a:gdLst/>
            <a:ahLst/>
            <a:cxnLst/>
            <a:rect l="l" t="t" r="r" b="b"/>
            <a:pathLst>
              <a:path w="140335" h="205104">
                <a:moveTo>
                  <a:pt x="62255" y="0"/>
                </a:moveTo>
                <a:lnTo>
                  <a:pt x="0" y="0"/>
                </a:lnTo>
                <a:lnTo>
                  <a:pt x="0" y="205003"/>
                </a:lnTo>
                <a:lnTo>
                  <a:pt x="39789" y="205003"/>
                </a:lnTo>
                <a:lnTo>
                  <a:pt x="39789" y="133642"/>
                </a:lnTo>
                <a:lnTo>
                  <a:pt x="62255" y="133642"/>
                </a:lnTo>
                <a:lnTo>
                  <a:pt x="94827" y="128326"/>
                </a:lnTo>
                <a:lnTo>
                  <a:pt x="119394" y="113669"/>
                </a:lnTo>
                <a:lnTo>
                  <a:pt x="127354" y="102349"/>
                </a:lnTo>
                <a:lnTo>
                  <a:pt x="39789" y="102349"/>
                </a:lnTo>
                <a:lnTo>
                  <a:pt x="39789" y="33718"/>
                </a:lnTo>
                <a:lnTo>
                  <a:pt x="132497" y="33718"/>
                </a:lnTo>
                <a:lnTo>
                  <a:pt x="116998" y="15525"/>
                </a:lnTo>
                <a:lnTo>
                  <a:pt x="92132" y="3819"/>
                </a:lnTo>
                <a:lnTo>
                  <a:pt x="62255" y="0"/>
                </a:lnTo>
                <a:close/>
              </a:path>
              <a:path w="140335" h="205104">
                <a:moveTo>
                  <a:pt x="132497" y="33718"/>
                </a:moveTo>
                <a:lnTo>
                  <a:pt x="61340" y="33718"/>
                </a:lnTo>
                <a:lnTo>
                  <a:pt x="76695" y="35754"/>
                </a:lnTo>
                <a:lnTo>
                  <a:pt x="88261" y="41805"/>
                </a:lnTo>
                <a:lnTo>
                  <a:pt x="95555" y="51785"/>
                </a:lnTo>
                <a:lnTo>
                  <a:pt x="98094" y="65608"/>
                </a:lnTo>
                <a:lnTo>
                  <a:pt x="95641" y="80826"/>
                </a:lnTo>
                <a:lnTo>
                  <a:pt x="88490" y="92403"/>
                </a:lnTo>
                <a:lnTo>
                  <a:pt x="76952" y="99767"/>
                </a:lnTo>
                <a:lnTo>
                  <a:pt x="61340" y="102349"/>
                </a:lnTo>
                <a:lnTo>
                  <a:pt x="127354" y="102349"/>
                </a:lnTo>
                <a:lnTo>
                  <a:pt x="134905" y="91610"/>
                </a:lnTo>
                <a:lnTo>
                  <a:pt x="140309" y="64084"/>
                </a:lnTo>
                <a:lnTo>
                  <a:pt x="134007" y="35490"/>
                </a:lnTo>
                <a:lnTo>
                  <a:pt x="132497" y="33718"/>
                </a:lnTo>
                <a:close/>
              </a:path>
            </a:pathLst>
          </a:custGeom>
          <a:solidFill>
            <a:srgbClr val="717171"/>
          </a:solidFill>
        </p:spPr>
        <p:txBody>
          <a:bodyPr wrap="square" lIns="0" tIns="0" rIns="0" bIns="0" rtlCol="0"/>
          <a:lstStyle/>
          <a:p>
            <a:endParaRPr/>
          </a:p>
        </p:txBody>
      </p:sp>
      <p:sp>
        <p:nvSpPr>
          <p:cNvPr id="332" name="object 332"/>
          <p:cNvSpPr/>
          <p:nvPr/>
        </p:nvSpPr>
        <p:spPr>
          <a:xfrm>
            <a:off x="3984951" y="6898139"/>
            <a:ext cx="175260" cy="211454"/>
          </a:xfrm>
          <a:custGeom>
            <a:avLst/>
            <a:gdLst/>
            <a:ahLst/>
            <a:cxnLst/>
            <a:rect l="l" t="t" r="r" b="b"/>
            <a:pathLst>
              <a:path w="175260" h="211454">
                <a:moveTo>
                  <a:pt x="87160" y="0"/>
                </a:moveTo>
                <a:lnTo>
                  <a:pt x="44716" y="8670"/>
                </a:lnTo>
                <a:lnTo>
                  <a:pt x="17957" y="31775"/>
                </a:lnTo>
                <a:lnTo>
                  <a:pt x="4010" y="64958"/>
                </a:lnTo>
                <a:lnTo>
                  <a:pt x="0" y="103860"/>
                </a:lnTo>
                <a:lnTo>
                  <a:pt x="4096" y="144192"/>
                </a:lnTo>
                <a:lnTo>
                  <a:pt x="18186" y="178427"/>
                </a:lnTo>
                <a:lnTo>
                  <a:pt x="44973" y="202181"/>
                </a:lnTo>
                <a:lnTo>
                  <a:pt x="87160" y="211073"/>
                </a:lnTo>
                <a:lnTo>
                  <a:pt x="129447" y="202053"/>
                </a:lnTo>
                <a:lnTo>
                  <a:pt x="156443" y="178084"/>
                </a:lnTo>
                <a:lnTo>
                  <a:pt x="156614" y="177672"/>
                </a:lnTo>
                <a:lnTo>
                  <a:pt x="87160" y="177672"/>
                </a:lnTo>
                <a:lnTo>
                  <a:pt x="64841" y="171816"/>
                </a:lnTo>
                <a:lnTo>
                  <a:pt x="50980" y="155878"/>
                </a:lnTo>
                <a:lnTo>
                  <a:pt x="43897" y="132308"/>
                </a:lnTo>
                <a:lnTo>
                  <a:pt x="41910" y="103555"/>
                </a:lnTo>
                <a:lnTo>
                  <a:pt x="43942" y="77236"/>
                </a:lnTo>
                <a:lnTo>
                  <a:pt x="51100" y="55157"/>
                </a:lnTo>
                <a:lnTo>
                  <a:pt x="64975" y="39967"/>
                </a:lnTo>
                <a:lnTo>
                  <a:pt x="87160" y="34315"/>
                </a:lnTo>
                <a:lnTo>
                  <a:pt x="158282" y="34315"/>
                </a:lnTo>
                <a:lnTo>
                  <a:pt x="157124" y="31546"/>
                </a:lnTo>
                <a:lnTo>
                  <a:pt x="130213" y="8584"/>
                </a:lnTo>
                <a:lnTo>
                  <a:pt x="87160" y="0"/>
                </a:lnTo>
                <a:close/>
              </a:path>
              <a:path w="175260" h="211454">
                <a:moveTo>
                  <a:pt x="158282" y="34315"/>
                </a:moveTo>
                <a:lnTo>
                  <a:pt x="87160" y="34315"/>
                </a:lnTo>
                <a:lnTo>
                  <a:pt x="109399" y="39881"/>
                </a:lnTo>
                <a:lnTo>
                  <a:pt x="123383" y="54929"/>
                </a:lnTo>
                <a:lnTo>
                  <a:pt x="130647" y="76979"/>
                </a:lnTo>
                <a:lnTo>
                  <a:pt x="132727" y="103555"/>
                </a:lnTo>
                <a:lnTo>
                  <a:pt x="130561" y="132565"/>
                </a:lnTo>
                <a:lnTo>
                  <a:pt x="123155" y="156106"/>
                </a:lnTo>
                <a:lnTo>
                  <a:pt x="109142" y="171901"/>
                </a:lnTo>
                <a:lnTo>
                  <a:pt x="87160" y="177672"/>
                </a:lnTo>
                <a:lnTo>
                  <a:pt x="156614" y="177672"/>
                </a:lnTo>
                <a:lnTo>
                  <a:pt x="170740" y="143806"/>
                </a:lnTo>
                <a:lnTo>
                  <a:pt x="174929" y="103860"/>
                </a:lnTo>
                <a:lnTo>
                  <a:pt x="170995" y="64700"/>
                </a:lnTo>
                <a:lnTo>
                  <a:pt x="158282" y="34315"/>
                </a:lnTo>
                <a:close/>
              </a:path>
            </a:pathLst>
          </a:custGeom>
          <a:solidFill>
            <a:srgbClr val="717171"/>
          </a:solidFill>
        </p:spPr>
        <p:txBody>
          <a:bodyPr wrap="square" lIns="0" tIns="0" rIns="0" bIns="0" rtlCol="0"/>
          <a:lstStyle/>
          <a:p>
            <a:endParaRPr/>
          </a:p>
        </p:txBody>
      </p:sp>
      <p:sp>
        <p:nvSpPr>
          <p:cNvPr id="333" name="object 333"/>
          <p:cNvSpPr/>
          <p:nvPr/>
        </p:nvSpPr>
        <p:spPr>
          <a:xfrm>
            <a:off x="4193392" y="6901169"/>
            <a:ext cx="144145" cy="205104"/>
          </a:xfrm>
          <a:custGeom>
            <a:avLst/>
            <a:gdLst/>
            <a:ahLst/>
            <a:cxnLst/>
            <a:rect l="l" t="t" r="r" b="b"/>
            <a:pathLst>
              <a:path w="144145" h="205104">
                <a:moveTo>
                  <a:pt x="65900" y="0"/>
                </a:moveTo>
                <a:lnTo>
                  <a:pt x="0" y="0"/>
                </a:lnTo>
                <a:lnTo>
                  <a:pt x="0" y="205003"/>
                </a:lnTo>
                <a:lnTo>
                  <a:pt x="39484" y="205003"/>
                </a:lnTo>
                <a:lnTo>
                  <a:pt x="39484" y="127863"/>
                </a:lnTo>
                <a:lnTo>
                  <a:pt x="54063" y="127863"/>
                </a:lnTo>
                <a:lnTo>
                  <a:pt x="63169" y="127571"/>
                </a:lnTo>
                <a:lnTo>
                  <a:pt x="103784" y="127571"/>
                </a:lnTo>
                <a:lnTo>
                  <a:pt x="100228" y="120586"/>
                </a:lnTo>
                <a:lnTo>
                  <a:pt x="116037" y="110775"/>
                </a:lnTo>
                <a:lnTo>
                  <a:pt x="128319" y="97493"/>
                </a:lnTo>
                <a:lnTo>
                  <a:pt x="128758" y="96583"/>
                </a:lnTo>
                <a:lnTo>
                  <a:pt x="39484" y="96583"/>
                </a:lnTo>
                <a:lnTo>
                  <a:pt x="39484" y="30987"/>
                </a:lnTo>
                <a:lnTo>
                  <a:pt x="130920" y="30987"/>
                </a:lnTo>
                <a:lnTo>
                  <a:pt x="117651" y="14768"/>
                </a:lnTo>
                <a:lnTo>
                  <a:pt x="94381" y="3611"/>
                </a:lnTo>
                <a:lnTo>
                  <a:pt x="65900" y="0"/>
                </a:lnTo>
                <a:close/>
              </a:path>
              <a:path w="144145" h="205104">
                <a:moveTo>
                  <a:pt x="103784" y="127571"/>
                </a:moveTo>
                <a:lnTo>
                  <a:pt x="63169" y="127571"/>
                </a:lnTo>
                <a:lnTo>
                  <a:pt x="96888" y="205003"/>
                </a:lnTo>
                <a:lnTo>
                  <a:pt x="143649" y="205003"/>
                </a:lnTo>
                <a:lnTo>
                  <a:pt x="132855" y="183781"/>
                </a:lnTo>
                <a:lnTo>
                  <a:pt x="111029" y="141800"/>
                </a:lnTo>
                <a:lnTo>
                  <a:pt x="103784" y="127571"/>
                </a:lnTo>
                <a:close/>
              </a:path>
              <a:path w="144145" h="205104">
                <a:moveTo>
                  <a:pt x="130920" y="30987"/>
                </a:moveTo>
                <a:lnTo>
                  <a:pt x="59524" y="30987"/>
                </a:lnTo>
                <a:lnTo>
                  <a:pt x="75441" y="32530"/>
                </a:lnTo>
                <a:lnTo>
                  <a:pt x="87055" y="37631"/>
                </a:lnTo>
                <a:lnTo>
                  <a:pt x="94168" y="47002"/>
                </a:lnTo>
                <a:lnTo>
                  <a:pt x="96583" y="61353"/>
                </a:lnTo>
                <a:lnTo>
                  <a:pt x="94466" y="76722"/>
                </a:lnTo>
                <a:lnTo>
                  <a:pt x="87850" y="87736"/>
                </a:lnTo>
                <a:lnTo>
                  <a:pt x="76336" y="94366"/>
                </a:lnTo>
                <a:lnTo>
                  <a:pt x="59524" y="96583"/>
                </a:lnTo>
                <a:lnTo>
                  <a:pt x="128758" y="96583"/>
                </a:lnTo>
                <a:lnTo>
                  <a:pt x="136273" y="81022"/>
                </a:lnTo>
                <a:lnTo>
                  <a:pt x="139103" y="61645"/>
                </a:lnTo>
                <a:lnTo>
                  <a:pt x="133346" y="33952"/>
                </a:lnTo>
                <a:lnTo>
                  <a:pt x="130920" y="30987"/>
                </a:lnTo>
                <a:close/>
              </a:path>
            </a:pathLst>
          </a:custGeom>
          <a:solidFill>
            <a:srgbClr val="717171"/>
          </a:solidFill>
        </p:spPr>
        <p:txBody>
          <a:bodyPr wrap="square" lIns="0" tIns="0" rIns="0" bIns="0" rtlCol="0"/>
          <a:lstStyle/>
          <a:p>
            <a:endParaRPr/>
          </a:p>
        </p:txBody>
      </p:sp>
      <p:sp>
        <p:nvSpPr>
          <p:cNvPr id="334" name="object 334"/>
          <p:cNvSpPr/>
          <p:nvPr/>
        </p:nvSpPr>
        <p:spPr>
          <a:xfrm>
            <a:off x="3818002" y="7151369"/>
            <a:ext cx="159385" cy="211454"/>
          </a:xfrm>
          <a:custGeom>
            <a:avLst/>
            <a:gdLst/>
            <a:ahLst/>
            <a:cxnLst/>
            <a:rect l="l" t="t" r="r" b="b"/>
            <a:pathLst>
              <a:path w="159385" h="211454">
                <a:moveTo>
                  <a:pt x="88684" y="0"/>
                </a:moveTo>
                <a:lnTo>
                  <a:pt x="50358" y="7354"/>
                </a:lnTo>
                <a:lnTo>
                  <a:pt x="22591" y="28317"/>
                </a:lnTo>
                <a:lnTo>
                  <a:pt x="5700" y="61239"/>
                </a:lnTo>
                <a:lnTo>
                  <a:pt x="0" y="104470"/>
                </a:lnTo>
                <a:lnTo>
                  <a:pt x="5741" y="149957"/>
                </a:lnTo>
                <a:lnTo>
                  <a:pt x="22701" y="183399"/>
                </a:lnTo>
                <a:lnTo>
                  <a:pt x="50481" y="204027"/>
                </a:lnTo>
                <a:lnTo>
                  <a:pt x="88684" y="211073"/>
                </a:lnTo>
                <a:lnTo>
                  <a:pt x="108233" y="209621"/>
                </a:lnTo>
                <a:lnTo>
                  <a:pt x="126418" y="205378"/>
                </a:lnTo>
                <a:lnTo>
                  <a:pt x="143351" y="198515"/>
                </a:lnTo>
                <a:lnTo>
                  <a:pt x="159143" y="189204"/>
                </a:lnTo>
                <a:lnTo>
                  <a:pt x="153847" y="175831"/>
                </a:lnTo>
                <a:lnTo>
                  <a:pt x="92329" y="175831"/>
                </a:lnTo>
                <a:lnTo>
                  <a:pt x="70359" y="171295"/>
                </a:lnTo>
                <a:lnTo>
                  <a:pt x="54594" y="157762"/>
                </a:lnTo>
                <a:lnTo>
                  <a:pt x="45090" y="135347"/>
                </a:lnTo>
                <a:lnTo>
                  <a:pt x="41910" y="104165"/>
                </a:lnTo>
                <a:lnTo>
                  <a:pt x="45100" y="74427"/>
                </a:lnTo>
                <a:lnTo>
                  <a:pt x="54670" y="52838"/>
                </a:lnTo>
                <a:lnTo>
                  <a:pt x="70617" y="39678"/>
                </a:lnTo>
                <a:lnTo>
                  <a:pt x="92938" y="35229"/>
                </a:lnTo>
                <a:lnTo>
                  <a:pt x="150076" y="35229"/>
                </a:lnTo>
                <a:lnTo>
                  <a:pt x="158534" y="17310"/>
                </a:lnTo>
                <a:lnTo>
                  <a:pt x="144498" y="9863"/>
                </a:lnTo>
                <a:lnTo>
                  <a:pt x="127819" y="4440"/>
                </a:lnTo>
                <a:lnTo>
                  <a:pt x="109035" y="1124"/>
                </a:lnTo>
                <a:lnTo>
                  <a:pt x="88684" y="0"/>
                </a:lnTo>
                <a:close/>
              </a:path>
              <a:path w="159385" h="211454">
                <a:moveTo>
                  <a:pt x="146392" y="157010"/>
                </a:moveTo>
                <a:lnTo>
                  <a:pt x="134870" y="164306"/>
                </a:lnTo>
                <a:lnTo>
                  <a:pt x="121637" y="170292"/>
                </a:lnTo>
                <a:lnTo>
                  <a:pt x="107266" y="174342"/>
                </a:lnTo>
                <a:lnTo>
                  <a:pt x="92329" y="175831"/>
                </a:lnTo>
                <a:lnTo>
                  <a:pt x="153847" y="175831"/>
                </a:lnTo>
                <a:lnTo>
                  <a:pt x="146392" y="157010"/>
                </a:lnTo>
                <a:close/>
              </a:path>
              <a:path w="159385" h="211454">
                <a:moveTo>
                  <a:pt x="150076" y="35229"/>
                </a:moveTo>
                <a:lnTo>
                  <a:pt x="92938" y="35229"/>
                </a:lnTo>
                <a:lnTo>
                  <a:pt x="108290" y="36306"/>
                </a:lnTo>
                <a:lnTo>
                  <a:pt x="122132" y="39289"/>
                </a:lnTo>
                <a:lnTo>
                  <a:pt x="133979" y="43807"/>
                </a:lnTo>
                <a:lnTo>
                  <a:pt x="143344" y="49491"/>
                </a:lnTo>
                <a:lnTo>
                  <a:pt x="150076" y="35229"/>
                </a:lnTo>
                <a:close/>
              </a:path>
            </a:pathLst>
          </a:custGeom>
          <a:solidFill>
            <a:srgbClr val="717171"/>
          </a:solidFill>
        </p:spPr>
        <p:txBody>
          <a:bodyPr wrap="square" lIns="0" tIns="0" rIns="0" bIns="0" rtlCol="0"/>
          <a:lstStyle/>
          <a:p>
            <a:endParaRPr/>
          </a:p>
        </p:txBody>
      </p:sp>
      <p:sp>
        <p:nvSpPr>
          <p:cNvPr id="335" name="object 335"/>
          <p:cNvSpPr/>
          <p:nvPr/>
        </p:nvSpPr>
        <p:spPr>
          <a:xfrm>
            <a:off x="4026436" y="7274312"/>
            <a:ext cx="0" cy="85090"/>
          </a:xfrm>
          <a:custGeom>
            <a:avLst/>
            <a:gdLst/>
            <a:ahLst/>
            <a:cxnLst/>
            <a:rect l="l" t="t" r="r" b="b"/>
            <a:pathLst>
              <a:path h="85090">
                <a:moveTo>
                  <a:pt x="0" y="0"/>
                </a:moveTo>
                <a:lnTo>
                  <a:pt x="0" y="85090"/>
                </a:lnTo>
              </a:path>
            </a:pathLst>
          </a:custGeom>
          <a:ln w="40081">
            <a:solidFill>
              <a:srgbClr val="717171"/>
            </a:solidFill>
          </a:ln>
        </p:spPr>
        <p:txBody>
          <a:bodyPr wrap="square" lIns="0" tIns="0" rIns="0" bIns="0" rtlCol="0"/>
          <a:lstStyle/>
          <a:p>
            <a:endParaRPr/>
          </a:p>
        </p:txBody>
      </p:sp>
      <p:sp>
        <p:nvSpPr>
          <p:cNvPr id="336" name="object 336"/>
          <p:cNvSpPr/>
          <p:nvPr/>
        </p:nvSpPr>
        <p:spPr>
          <a:xfrm>
            <a:off x="4006395" y="7256532"/>
            <a:ext cx="156845" cy="0"/>
          </a:xfrm>
          <a:custGeom>
            <a:avLst/>
            <a:gdLst/>
            <a:ahLst/>
            <a:cxnLst/>
            <a:rect l="l" t="t" r="r" b="b"/>
            <a:pathLst>
              <a:path w="156845">
                <a:moveTo>
                  <a:pt x="0" y="0"/>
                </a:moveTo>
                <a:lnTo>
                  <a:pt x="156413" y="0"/>
                </a:lnTo>
              </a:path>
            </a:pathLst>
          </a:custGeom>
          <a:ln w="35559">
            <a:solidFill>
              <a:srgbClr val="717171"/>
            </a:solidFill>
          </a:ln>
        </p:spPr>
        <p:txBody>
          <a:bodyPr wrap="square" lIns="0" tIns="0" rIns="0" bIns="0" rtlCol="0"/>
          <a:lstStyle/>
          <a:p>
            <a:endParaRPr/>
          </a:p>
        </p:txBody>
      </p:sp>
      <p:sp>
        <p:nvSpPr>
          <p:cNvPr id="337" name="object 337"/>
          <p:cNvSpPr/>
          <p:nvPr/>
        </p:nvSpPr>
        <p:spPr>
          <a:xfrm>
            <a:off x="4026436" y="7154932"/>
            <a:ext cx="0" cy="83820"/>
          </a:xfrm>
          <a:custGeom>
            <a:avLst/>
            <a:gdLst/>
            <a:ahLst/>
            <a:cxnLst/>
            <a:rect l="l" t="t" r="r" b="b"/>
            <a:pathLst>
              <a:path h="83820">
                <a:moveTo>
                  <a:pt x="0" y="0"/>
                </a:moveTo>
                <a:lnTo>
                  <a:pt x="0" y="83820"/>
                </a:lnTo>
              </a:path>
            </a:pathLst>
          </a:custGeom>
          <a:ln w="40081">
            <a:solidFill>
              <a:srgbClr val="717171"/>
            </a:solidFill>
          </a:ln>
        </p:spPr>
        <p:txBody>
          <a:bodyPr wrap="square" lIns="0" tIns="0" rIns="0" bIns="0" rtlCol="0"/>
          <a:lstStyle/>
          <a:p>
            <a:endParaRPr/>
          </a:p>
        </p:txBody>
      </p:sp>
      <p:sp>
        <p:nvSpPr>
          <p:cNvPr id="338" name="object 338"/>
          <p:cNvSpPr/>
          <p:nvPr/>
        </p:nvSpPr>
        <p:spPr>
          <a:xfrm>
            <a:off x="4142609" y="7274362"/>
            <a:ext cx="0" cy="85090"/>
          </a:xfrm>
          <a:custGeom>
            <a:avLst/>
            <a:gdLst/>
            <a:ahLst/>
            <a:cxnLst/>
            <a:rect l="l" t="t" r="r" b="b"/>
            <a:pathLst>
              <a:path h="85090">
                <a:moveTo>
                  <a:pt x="0" y="0"/>
                </a:moveTo>
                <a:lnTo>
                  <a:pt x="0" y="85039"/>
                </a:lnTo>
              </a:path>
            </a:pathLst>
          </a:custGeom>
          <a:ln w="40398">
            <a:solidFill>
              <a:srgbClr val="717171"/>
            </a:solidFill>
          </a:ln>
        </p:spPr>
        <p:txBody>
          <a:bodyPr wrap="square" lIns="0" tIns="0" rIns="0" bIns="0" rtlCol="0"/>
          <a:lstStyle/>
          <a:p>
            <a:endParaRPr/>
          </a:p>
        </p:txBody>
      </p:sp>
      <p:sp>
        <p:nvSpPr>
          <p:cNvPr id="339" name="object 339"/>
          <p:cNvSpPr/>
          <p:nvPr/>
        </p:nvSpPr>
        <p:spPr>
          <a:xfrm>
            <a:off x="4142609" y="7154398"/>
            <a:ext cx="0" cy="83820"/>
          </a:xfrm>
          <a:custGeom>
            <a:avLst/>
            <a:gdLst/>
            <a:ahLst/>
            <a:cxnLst/>
            <a:rect l="l" t="t" r="r" b="b"/>
            <a:pathLst>
              <a:path h="83820">
                <a:moveTo>
                  <a:pt x="0" y="0"/>
                </a:moveTo>
                <a:lnTo>
                  <a:pt x="0" y="83832"/>
                </a:lnTo>
              </a:path>
            </a:pathLst>
          </a:custGeom>
          <a:ln w="40398">
            <a:solidFill>
              <a:srgbClr val="717171"/>
            </a:solidFill>
          </a:ln>
        </p:spPr>
        <p:txBody>
          <a:bodyPr wrap="square" lIns="0" tIns="0" rIns="0" bIns="0" rtlCol="0"/>
          <a:lstStyle/>
          <a:p>
            <a:endParaRPr/>
          </a:p>
        </p:txBody>
      </p:sp>
      <p:sp>
        <p:nvSpPr>
          <p:cNvPr id="340" name="object 340"/>
          <p:cNvSpPr/>
          <p:nvPr/>
        </p:nvSpPr>
        <p:spPr>
          <a:xfrm>
            <a:off x="4227436" y="7154392"/>
            <a:ext cx="0" cy="205104"/>
          </a:xfrm>
          <a:custGeom>
            <a:avLst/>
            <a:gdLst/>
            <a:ahLst/>
            <a:cxnLst/>
            <a:rect l="l" t="t" r="r" b="b"/>
            <a:pathLst>
              <a:path h="205104">
                <a:moveTo>
                  <a:pt x="0" y="0"/>
                </a:moveTo>
                <a:lnTo>
                  <a:pt x="0" y="205003"/>
                </a:lnTo>
              </a:path>
            </a:pathLst>
          </a:custGeom>
          <a:ln w="39776">
            <a:solidFill>
              <a:srgbClr val="717171"/>
            </a:solidFill>
          </a:ln>
        </p:spPr>
        <p:txBody>
          <a:bodyPr wrap="square" lIns="0" tIns="0" rIns="0" bIns="0" rtlCol="0"/>
          <a:lstStyle/>
          <a:p>
            <a:endParaRPr/>
          </a:p>
        </p:txBody>
      </p:sp>
      <p:sp>
        <p:nvSpPr>
          <p:cNvPr id="341" name="object 341"/>
          <p:cNvSpPr/>
          <p:nvPr/>
        </p:nvSpPr>
        <p:spPr>
          <a:xfrm>
            <a:off x="4293238" y="7342892"/>
            <a:ext cx="126364" cy="0"/>
          </a:xfrm>
          <a:custGeom>
            <a:avLst/>
            <a:gdLst/>
            <a:ahLst/>
            <a:cxnLst/>
            <a:rect l="l" t="t" r="r" b="b"/>
            <a:pathLst>
              <a:path w="126364">
                <a:moveTo>
                  <a:pt x="0" y="0"/>
                </a:moveTo>
                <a:lnTo>
                  <a:pt x="126047" y="0"/>
                </a:lnTo>
              </a:path>
            </a:pathLst>
          </a:custGeom>
          <a:ln w="33020">
            <a:solidFill>
              <a:srgbClr val="717171"/>
            </a:solidFill>
          </a:ln>
        </p:spPr>
        <p:txBody>
          <a:bodyPr wrap="square" lIns="0" tIns="0" rIns="0" bIns="0" rtlCol="0"/>
          <a:lstStyle/>
          <a:p>
            <a:endParaRPr/>
          </a:p>
        </p:txBody>
      </p:sp>
      <p:sp>
        <p:nvSpPr>
          <p:cNvPr id="342" name="object 342"/>
          <p:cNvSpPr/>
          <p:nvPr/>
        </p:nvSpPr>
        <p:spPr>
          <a:xfrm>
            <a:off x="4313133" y="7154932"/>
            <a:ext cx="0" cy="171450"/>
          </a:xfrm>
          <a:custGeom>
            <a:avLst/>
            <a:gdLst/>
            <a:ahLst/>
            <a:cxnLst/>
            <a:rect l="l" t="t" r="r" b="b"/>
            <a:pathLst>
              <a:path h="171450">
                <a:moveTo>
                  <a:pt x="0" y="0"/>
                </a:moveTo>
                <a:lnTo>
                  <a:pt x="0" y="171450"/>
                </a:lnTo>
              </a:path>
            </a:pathLst>
          </a:custGeom>
          <a:ln w="39789">
            <a:solidFill>
              <a:srgbClr val="717171"/>
            </a:solidFill>
          </a:ln>
        </p:spPr>
        <p:txBody>
          <a:bodyPr wrap="square" lIns="0" tIns="0" rIns="0" bIns="0" rtlCol="0"/>
          <a:lstStyle/>
          <a:p>
            <a:endParaRPr/>
          </a:p>
        </p:txBody>
      </p:sp>
      <p:sp>
        <p:nvSpPr>
          <p:cNvPr id="343" name="object 343"/>
          <p:cNvSpPr/>
          <p:nvPr/>
        </p:nvSpPr>
        <p:spPr>
          <a:xfrm>
            <a:off x="4442738" y="7154398"/>
            <a:ext cx="126364" cy="205104"/>
          </a:xfrm>
          <a:custGeom>
            <a:avLst/>
            <a:gdLst/>
            <a:ahLst/>
            <a:cxnLst/>
            <a:rect l="l" t="t" r="r" b="b"/>
            <a:pathLst>
              <a:path w="126364" h="205104">
                <a:moveTo>
                  <a:pt x="126047" y="0"/>
                </a:moveTo>
                <a:lnTo>
                  <a:pt x="0" y="0"/>
                </a:lnTo>
                <a:lnTo>
                  <a:pt x="0" y="205003"/>
                </a:lnTo>
                <a:lnTo>
                  <a:pt x="126047" y="205003"/>
                </a:lnTo>
                <a:lnTo>
                  <a:pt x="126047" y="171907"/>
                </a:lnTo>
                <a:lnTo>
                  <a:pt x="39789" y="171907"/>
                </a:lnTo>
                <a:lnTo>
                  <a:pt x="39789" y="119354"/>
                </a:lnTo>
                <a:lnTo>
                  <a:pt x="102654" y="119354"/>
                </a:lnTo>
                <a:lnTo>
                  <a:pt x="105689" y="84124"/>
                </a:lnTo>
                <a:lnTo>
                  <a:pt x="39789" y="84124"/>
                </a:lnTo>
                <a:lnTo>
                  <a:pt x="39789" y="33718"/>
                </a:lnTo>
                <a:lnTo>
                  <a:pt x="126047" y="33718"/>
                </a:lnTo>
                <a:lnTo>
                  <a:pt x="126047" y="0"/>
                </a:lnTo>
                <a:close/>
              </a:path>
            </a:pathLst>
          </a:custGeom>
          <a:solidFill>
            <a:srgbClr val="717171"/>
          </a:solidFill>
        </p:spPr>
        <p:txBody>
          <a:bodyPr wrap="square" lIns="0" tIns="0" rIns="0" bIns="0" rtlCol="0"/>
          <a:lstStyle/>
          <a:p>
            <a:endParaRPr/>
          </a:p>
        </p:txBody>
      </p:sp>
      <p:sp>
        <p:nvSpPr>
          <p:cNvPr id="345" name="344 Marcador de número de diapositiva"/>
          <p:cNvSpPr>
            <a:spLocks noGrp="1"/>
          </p:cNvSpPr>
          <p:nvPr>
            <p:ph type="sldNum" sz="quarter" idx="7"/>
          </p:nvPr>
        </p:nvSpPr>
        <p:spPr/>
        <p:txBody>
          <a:bodyPr/>
          <a:lstStyle/>
          <a:p>
            <a:fld id="{B6F15528-21DE-4FAA-801E-634DDDAF4B2B}" type="slidenum">
              <a:rPr lang="es-CL" smtClean="0"/>
              <a:t>1</a:t>
            </a:fld>
            <a:endParaRPr lang="es-CL" dirty="0"/>
          </a:p>
        </p:txBody>
      </p:sp>
      <p:sp>
        <p:nvSpPr>
          <p:cNvPr id="346" name="object 344"/>
          <p:cNvSpPr/>
          <p:nvPr/>
        </p:nvSpPr>
        <p:spPr>
          <a:xfrm>
            <a:off x="1867179" y="6113118"/>
            <a:ext cx="1755940" cy="1576108"/>
          </a:xfrm>
          <a:prstGeom prst="rect">
            <a:avLst/>
          </a:prstGeom>
          <a:blipFill>
            <a:blip r:embed="rId2" cstate="print"/>
            <a:stretch>
              <a:fillRect/>
            </a:stretch>
          </a:blipFill>
        </p:spPr>
        <p:txBody>
          <a:bodyPr wrap="square" lIns="0" tIns="0" rIns="0" bIns="0" rtlCol="0"/>
          <a:lstStyle/>
          <a:p>
            <a:endParaRPr/>
          </a:p>
        </p:txBody>
      </p:sp>
      <p:sp>
        <p:nvSpPr>
          <p:cNvPr id="347" name="object 322"/>
          <p:cNvSpPr/>
          <p:nvPr/>
        </p:nvSpPr>
        <p:spPr>
          <a:xfrm>
            <a:off x="5623979" y="7073493"/>
            <a:ext cx="2573197" cy="29396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 name="Rectángulo 1"/>
          <p:cNvSpPr/>
          <p:nvPr/>
        </p:nvSpPr>
        <p:spPr>
          <a:xfrm>
            <a:off x="609600" y="1828800"/>
            <a:ext cx="8915400" cy="646331"/>
          </a:xfrm>
          <a:prstGeom prst="rect">
            <a:avLst/>
          </a:prstGeom>
        </p:spPr>
        <p:txBody>
          <a:bodyPr wrap="square">
            <a:spAutoFit/>
          </a:bodyPr>
          <a:lstStyle/>
          <a:p>
            <a:r>
              <a:rPr lang="es-CL" dirty="0" smtClean="0">
                <a:latin typeface="gobCL" pitchFamily="50" charset="0"/>
              </a:rPr>
              <a:t>En general, </a:t>
            </a:r>
            <a:r>
              <a:rPr lang="es-CL" dirty="0">
                <a:latin typeface="gobCL" pitchFamily="50" charset="0"/>
              </a:rPr>
              <a:t>se pueden apreciar </a:t>
            </a:r>
            <a:r>
              <a:rPr lang="es-CL" dirty="0" smtClean="0">
                <a:latin typeface="gobCL" pitchFamily="50" charset="0"/>
              </a:rPr>
              <a:t>3 grandes </a:t>
            </a:r>
            <a:r>
              <a:rPr lang="es-CL" dirty="0">
                <a:latin typeface="gobCL" pitchFamily="50" charset="0"/>
              </a:rPr>
              <a:t>etapas en </a:t>
            </a:r>
            <a:r>
              <a:rPr lang="es-CL" dirty="0" smtClean="0">
                <a:latin typeface="gobCL" pitchFamily="50" charset="0"/>
              </a:rPr>
              <a:t>el </a:t>
            </a:r>
            <a:r>
              <a:rPr lang="es-CL" dirty="0">
                <a:latin typeface="gobCL" pitchFamily="50" charset="0"/>
              </a:rPr>
              <a:t>proceso de </a:t>
            </a:r>
            <a:r>
              <a:rPr lang="es-CL" dirty="0" smtClean="0">
                <a:latin typeface="gobCL" pitchFamily="50" charset="0"/>
              </a:rPr>
              <a:t>contratación </a:t>
            </a:r>
            <a:r>
              <a:rPr lang="es-CL" dirty="0">
                <a:latin typeface="gobCL" pitchFamily="50" charset="0"/>
              </a:rPr>
              <a:t>de un crédito </a:t>
            </a:r>
            <a:r>
              <a:rPr lang="es-CL" dirty="0" smtClean="0">
                <a:latin typeface="gobCL" pitchFamily="50" charset="0"/>
              </a:rPr>
              <a:t>de consumo, </a:t>
            </a:r>
            <a:r>
              <a:rPr lang="es-CL" dirty="0">
                <a:latin typeface="gobCL" pitchFamily="50" charset="0"/>
              </a:rPr>
              <a:t>las cuales se pueden agrupar de acuerdo con el siguiente esquema:</a:t>
            </a:r>
          </a:p>
        </p:txBody>
      </p:sp>
      <p:sp>
        <p:nvSpPr>
          <p:cNvPr id="3" name="Rectángulo 2"/>
          <p:cNvSpPr/>
          <p:nvPr/>
        </p:nvSpPr>
        <p:spPr>
          <a:xfrm>
            <a:off x="152400" y="990600"/>
            <a:ext cx="9220200" cy="646331"/>
          </a:xfrm>
          <a:prstGeom prst="rect">
            <a:avLst/>
          </a:prstGeom>
        </p:spPr>
        <p:txBody>
          <a:bodyPr wrap="square">
            <a:spAutoFit/>
          </a:bodyPr>
          <a:lstStyle/>
          <a:p>
            <a:pPr algn="just"/>
            <a:r>
              <a:rPr lang="es-ES" b="1" spc="150" dirty="0" smtClean="0">
                <a:ln w="11430"/>
                <a:solidFill>
                  <a:schemeClr val="tx2"/>
                </a:solidFill>
                <a:effectLst>
                  <a:outerShdw blurRad="25400" algn="tl" rotWithShape="0">
                    <a:srgbClr val="000000">
                      <a:alpha val="43000"/>
                    </a:srgbClr>
                  </a:outerShdw>
                </a:effectLst>
                <a:latin typeface="gobCL" pitchFamily="50" charset="0"/>
              </a:rPr>
              <a:t>¿CÓMO ES EL PROCESO DE CONTRATACIÓN DE UN CRÉDITO DE CONSUMO? ¿CUÁLES SON SUS ETAPAS?</a:t>
            </a:r>
            <a:endParaRPr lang="es-ES" b="1" spc="150" dirty="0">
              <a:ln w="11430"/>
              <a:solidFill>
                <a:schemeClr val="tx2"/>
              </a:solidFill>
              <a:effectLst>
                <a:outerShdw blurRad="25400" algn="tl" rotWithShape="0">
                  <a:srgbClr val="000000">
                    <a:alpha val="43000"/>
                  </a:srgbClr>
                </a:outerShdw>
              </a:effectLst>
              <a:latin typeface="gobCL" pitchFamily="50" charset="0"/>
            </a:endParaRPr>
          </a:p>
        </p:txBody>
      </p:sp>
      <p:graphicFrame>
        <p:nvGraphicFramePr>
          <p:cNvPr id="25" name="Diagrama 24"/>
          <p:cNvGraphicFramePr/>
          <p:nvPr>
            <p:extLst/>
          </p:nvPr>
        </p:nvGraphicFramePr>
        <p:xfrm>
          <a:off x="152400" y="3352800"/>
          <a:ext cx="5943600" cy="274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p:cNvPicPr>
            <a:picLocks noChangeAspect="1"/>
          </p:cNvPicPr>
          <p:nvPr/>
        </p:nvPicPr>
        <p:blipFill>
          <a:blip r:embed="rId9"/>
          <a:stretch>
            <a:fillRect/>
          </a:stretch>
        </p:blipFill>
        <p:spPr>
          <a:xfrm>
            <a:off x="6057536" y="3043237"/>
            <a:ext cx="3695700" cy="3362325"/>
          </a:xfrm>
          <a:prstGeom prst="rect">
            <a:avLst/>
          </a:prstGeom>
        </p:spPr>
      </p:pic>
      <p:sp>
        <p:nvSpPr>
          <p:cNvPr id="5" name="Marcador de número de diapositiva 4"/>
          <p:cNvSpPr>
            <a:spLocks noGrp="1"/>
          </p:cNvSpPr>
          <p:nvPr>
            <p:ph type="sldNum" sz="quarter" idx="7"/>
          </p:nvPr>
        </p:nvSpPr>
        <p:spPr/>
        <p:txBody>
          <a:bodyPr/>
          <a:lstStyle/>
          <a:p>
            <a:fld id="{B6F15528-21DE-4FAA-801E-634DDDAF4B2B}" type="slidenum">
              <a:rPr lang="es-CL" smtClean="0"/>
              <a:t>10</a:t>
            </a:fld>
            <a:endParaRPr lang="es-CL"/>
          </a:p>
        </p:txBody>
      </p:sp>
    </p:spTree>
    <p:extLst>
      <p:ext uri="{BB962C8B-B14F-4D97-AF65-F5344CB8AC3E}">
        <p14:creationId xmlns:p14="http://schemas.microsoft.com/office/powerpoint/2010/main" val="19434383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 name="1 Marcador de número de diapositiva"/>
          <p:cNvSpPr>
            <a:spLocks noGrp="1"/>
          </p:cNvSpPr>
          <p:nvPr>
            <p:ph type="sldNum" sz="quarter" idx="7"/>
          </p:nvPr>
        </p:nvSpPr>
        <p:spPr/>
        <p:txBody>
          <a:bodyPr/>
          <a:lstStyle/>
          <a:p>
            <a:fld id="{B6F15528-21DE-4FAA-801E-634DDDAF4B2B}" type="slidenum">
              <a:rPr lang="es-CL" smtClean="0"/>
              <a:t>11</a:t>
            </a:fld>
            <a:endParaRPr lang="es-CL" dirty="0"/>
          </a:p>
        </p:txBody>
      </p:sp>
      <p:sp>
        <p:nvSpPr>
          <p:cNvPr id="6" name="Rectángulo 5"/>
          <p:cNvSpPr/>
          <p:nvPr/>
        </p:nvSpPr>
        <p:spPr>
          <a:xfrm>
            <a:off x="685800" y="715052"/>
            <a:ext cx="7696200" cy="369332"/>
          </a:xfrm>
          <a:prstGeom prst="rect">
            <a:avLst/>
          </a:prstGeom>
        </p:spPr>
        <p:txBody>
          <a:bodyPr wrap="square">
            <a:spAutoFit/>
          </a:bodyPr>
          <a:lstStyle/>
          <a:p>
            <a:pPr marL="342900" indent="-342900" algn="just">
              <a:buFont typeface="+mj-lt"/>
              <a:buAutoNum type="arabicPeriod"/>
            </a:pPr>
            <a:r>
              <a:rPr lang="es-ES" b="1" spc="150" dirty="0" smtClean="0">
                <a:ln w="11430"/>
                <a:solidFill>
                  <a:schemeClr val="tx2"/>
                </a:solidFill>
                <a:effectLst>
                  <a:outerShdw blurRad="25400" algn="tl" rotWithShape="0">
                    <a:srgbClr val="000000">
                      <a:alpha val="43000"/>
                    </a:srgbClr>
                  </a:outerShdw>
                </a:effectLst>
                <a:latin typeface="gobCL" pitchFamily="50" charset="0"/>
              </a:rPr>
              <a:t>COMPARACIÓN Y SOLICITUD DEL CRÉDITO</a:t>
            </a:r>
            <a:endParaRPr lang="es-ES" b="1" spc="150" dirty="0">
              <a:ln w="11430"/>
              <a:solidFill>
                <a:schemeClr val="tx2"/>
              </a:solidFill>
              <a:effectLst>
                <a:outerShdw blurRad="25400" algn="tl" rotWithShape="0">
                  <a:srgbClr val="000000">
                    <a:alpha val="43000"/>
                  </a:srgbClr>
                </a:outerShdw>
              </a:effectLst>
              <a:latin typeface="gobCL" pitchFamily="50" charset="0"/>
            </a:endParaRPr>
          </a:p>
        </p:txBody>
      </p:sp>
      <p:sp>
        <p:nvSpPr>
          <p:cNvPr id="4" name="Rectángulo 3"/>
          <p:cNvSpPr/>
          <p:nvPr/>
        </p:nvSpPr>
        <p:spPr>
          <a:xfrm>
            <a:off x="672885" y="1120547"/>
            <a:ext cx="8839200" cy="5909310"/>
          </a:xfrm>
          <a:prstGeom prst="rect">
            <a:avLst/>
          </a:prstGeom>
        </p:spPr>
        <p:txBody>
          <a:bodyPr wrap="square">
            <a:spAutoFit/>
          </a:bodyPr>
          <a:lstStyle/>
          <a:p>
            <a:pPr marL="285750" indent="-285750" algn="just">
              <a:buFont typeface="Arial" panose="020B0604020202020204" pitchFamily="34" charset="0"/>
              <a:buChar char="•"/>
            </a:pPr>
            <a:r>
              <a:rPr lang="es-ES" sz="1400" spc="150" dirty="0" smtClean="0">
                <a:ln w="11430"/>
                <a:latin typeface="gobCL" pitchFamily="50" charset="0"/>
              </a:rPr>
              <a:t>En esta etapa usted </a:t>
            </a:r>
            <a:r>
              <a:rPr lang="es-ES" sz="1400" spc="150" dirty="0">
                <a:ln w="11430"/>
                <a:latin typeface="gobCL" pitchFamily="50" charset="0"/>
              </a:rPr>
              <a:t>debe </a:t>
            </a:r>
            <a:r>
              <a:rPr lang="es-ES" sz="1400" spc="150" dirty="0" smtClean="0">
                <a:ln w="11430"/>
                <a:latin typeface="gobCL" pitchFamily="50" charset="0"/>
              </a:rPr>
              <a:t>recopilar información para efectos de comparar y profundizar en las características del producto para tomar una decisión óptima. </a:t>
            </a:r>
          </a:p>
          <a:p>
            <a:pPr algn="just"/>
            <a:endParaRPr lang="es-ES" sz="1400" spc="150" dirty="0">
              <a:ln w="11430"/>
              <a:latin typeface="gobCL" pitchFamily="50" charset="0"/>
            </a:endParaRPr>
          </a:p>
          <a:p>
            <a:pPr marL="285750" indent="-285750" algn="just">
              <a:buFont typeface="Arial" panose="020B0604020202020204" pitchFamily="34" charset="0"/>
              <a:buChar char="•"/>
            </a:pPr>
            <a:r>
              <a:rPr lang="es-ES" sz="1400" spc="150" dirty="0">
                <a:ln w="11430"/>
                <a:latin typeface="gobCL" pitchFamily="50" charset="0"/>
              </a:rPr>
              <a:t>T</a:t>
            </a:r>
            <a:r>
              <a:rPr lang="es-ES" sz="1400" spc="150" dirty="0" smtClean="0">
                <a:ln w="11430"/>
                <a:latin typeface="gobCL" pitchFamily="50" charset="0"/>
              </a:rPr>
              <a:t>eniendo en cuenta los aspectos que tienen que ver con su propia necesidad de financiamiento (monto a solicitar, ahorro o pie, monto mensual disponible para el pago de un crédito, etc.), es necesario consultar </a:t>
            </a:r>
            <a:r>
              <a:rPr lang="es-ES" sz="1400" spc="150" dirty="0">
                <a:ln w="11430"/>
                <a:latin typeface="gobCL" pitchFamily="50" charset="0"/>
              </a:rPr>
              <a:t>en varias </a:t>
            </a:r>
            <a:r>
              <a:rPr lang="es-ES" sz="1400" spc="150" dirty="0" smtClean="0">
                <a:ln w="11430"/>
                <a:latin typeface="gobCL" pitchFamily="50" charset="0"/>
              </a:rPr>
              <a:t>instituciones (al menos tres), mediante la solicitud de cotización acerca de las condiciones y características del producto, incluyendo por supuesto, el Costo Total del Crédito y sus componentes.</a:t>
            </a:r>
          </a:p>
          <a:p>
            <a:pPr marL="285750" indent="-285750" algn="just">
              <a:buFont typeface="Arial" panose="020B0604020202020204" pitchFamily="34" charset="0"/>
              <a:buChar char="•"/>
            </a:pPr>
            <a:endParaRPr lang="es-ES" sz="1400" spc="150" dirty="0">
              <a:ln w="11430"/>
              <a:latin typeface="gobCL" pitchFamily="50" charset="0"/>
            </a:endParaRPr>
          </a:p>
          <a:p>
            <a:pPr marL="285750" indent="-285750" algn="just">
              <a:buFont typeface="Arial" panose="020B0604020202020204" pitchFamily="34" charset="0"/>
              <a:buChar char="•"/>
            </a:pPr>
            <a:r>
              <a:rPr lang="es-CL" sz="1400" spc="150" dirty="0" smtClean="0">
                <a:ln w="11430"/>
                <a:latin typeface="gobCL" pitchFamily="50" charset="0"/>
              </a:rPr>
              <a:t>En general, la </a:t>
            </a:r>
            <a:r>
              <a:rPr lang="es-CL" sz="1400" spc="150" dirty="0">
                <a:ln w="11430"/>
                <a:latin typeface="gobCL" pitchFamily="50" charset="0"/>
              </a:rPr>
              <a:t>solicitud </a:t>
            </a:r>
            <a:r>
              <a:rPr lang="es-CL" sz="1400" spc="150" dirty="0" smtClean="0">
                <a:ln w="11430"/>
                <a:latin typeface="gobCL" pitchFamily="50" charset="0"/>
              </a:rPr>
              <a:t>de cotización del crédito requiere de documentación para acreditar el cumplimiento de las condiciones establecidas por la entidad financiera, por ejemplo, liquidaciones </a:t>
            </a:r>
            <a:r>
              <a:rPr lang="es-CL" sz="1400" spc="150" dirty="0">
                <a:ln w="11430"/>
                <a:latin typeface="gobCL" pitchFamily="50" charset="0"/>
              </a:rPr>
              <a:t>de renta, certificado de </a:t>
            </a:r>
            <a:r>
              <a:rPr lang="es-CL" sz="1400" spc="150" dirty="0" smtClean="0">
                <a:ln w="11430"/>
                <a:latin typeface="gobCL" pitchFamily="50" charset="0"/>
              </a:rPr>
              <a:t>cotizaciones previsionales, </a:t>
            </a:r>
            <a:r>
              <a:rPr lang="es-CL" sz="1400" spc="150" dirty="0">
                <a:ln w="11430"/>
                <a:latin typeface="gobCL" pitchFamily="50" charset="0"/>
              </a:rPr>
              <a:t>estado de situación, fotocopia de cédula de identidad, acreditación de patrimonio y deudas del consumidor, etc. </a:t>
            </a:r>
            <a:r>
              <a:rPr lang="es-CL" sz="1400" spc="150" dirty="0" smtClean="0">
                <a:ln w="11430"/>
                <a:latin typeface="gobCL" pitchFamily="50" charset="0"/>
              </a:rPr>
              <a:t>Además, en general se deben cumplir otros requisitos como edad</a:t>
            </a:r>
            <a:r>
              <a:rPr lang="es-CL" sz="1400" spc="150" dirty="0">
                <a:ln w="11430"/>
                <a:latin typeface="gobCL" pitchFamily="50" charset="0"/>
              </a:rPr>
              <a:t>, antigüedad laboral, buen comportamiento de pago en el sistema </a:t>
            </a:r>
            <a:r>
              <a:rPr lang="es-CL" sz="1400" spc="150" dirty="0" smtClean="0">
                <a:ln w="11430"/>
                <a:latin typeface="gobCL" pitchFamily="50" charset="0"/>
              </a:rPr>
              <a:t>financiero, entre otros.</a:t>
            </a:r>
            <a:endParaRPr lang="es-CL" sz="1400" spc="150" dirty="0">
              <a:ln w="11430"/>
              <a:latin typeface="gobCL" pitchFamily="50" charset="0"/>
            </a:endParaRPr>
          </a:p>
          <a:p>
            <a:pPr marL="285750" indent="-285750" algn="just">
              <a:buFont typeface="Arial" panose="020B0604020202020204" pitchFamily="34" charset="0"/>
              <a:buChar char="•"/>
            </a:pPr>
            <a:endParaRPr lang="es-ES" sz="1400" spc="150" dirty="0" smtClean="0">
              <a:ln w="11430"/>
              <a:latin typeface="gobCL" pitchFamily="50" charset="0"/>
            </a:endParaRPr>
          </a:p>
          <a:p>
            <a:pPr marL="285750" indent="-285750" algn="just">
              <a:buFont typeface="Arial" panose="020B0604020202020204" pitchFamily="34" charset="0"/>
              <a:buChar char="•"/>
            </a:pPr>
            <a:r>
              <a:rPr lang="es-ES" sz="1400" spc="150" dirty="0">
                <a:ln w="11430"/>
                <a:latin typeface="gobCL" pitchFamily="50" charset="0"/>
              </a:rPr>
              <a:t>Por otro lado, al momento de comparar el crédito, considere productos que así lo permitan, es decir, que sean de iguales o similares características. Verifique el costo total del crédito, pero también el valor final de la cuota con todos los seguros incluidos teniendo en cuenta que éste será el monto que deberá pagar mensualmente durante el período de tiempo estipulado para la extinción de la deuda.     </a:t>
            </a:r>
          </a:p>
          <a:p>
            <a:pPr algn="just"/>
            <a:endParaRPr lang="es-ES" sz="1400" spc="150" dirty="0" smtClean="0">
              <a:ln w="11430"/>
              <a:latin typeface="gobCL" pitchFamily="50" charset="0"/>
            </a:endParaRPr>
          </a:p>
          <a:p>
            <a:pPr marL="285750" indent="-285750" algn="just">
              <a:buFont typeface="Arial" panose="020B0604020202020204" pitchFamily="34" charset="0"/>
              <a:buChar char="•"/>
            </a:pPr>
            <a:r>
              <a:rPr lang="es-ES" sz="1400" spc="150" dirty="0" smtClean="0">
                <a:ln w="11430"/>
                <a:latin typeface="gobCL" pitchFamily="50" charset="0"/>
              </a:rPr>
              <a:t>Al momento de elegir el crédito, es importante que la elección del producto obedezca en gran medida del conocimiento de las necesidades propias de financiamiento, expectativas futuras de ingreso y eventuales riesgos que se quieran mitigar (cesantía, enfermedades, etc.).</a:t>
            </a:r>
          </a:p>
          <a:p>
            <a:pPr marL="285750" indent="-285750" algn="just">
              <a:buFont typeface="Arial" panose="020B0604020202020204" pitchFamily="34" charset="0"/>
              <a:buChar char="•"/>
            </a:pPr>
            <a:endParaRPr lang="es-ES" sz="1400" spc="150" dirty="0">
              <a:ln w="11430"/>
              <a:latin typeface="gobCL" pitchFamily="50" charset="0"/>
            </a:endParaRPr>
          </a:p>
        </p:txBody>
      </p:sp>
    </p:spTree>
    <p:extLst>
      <p:ext uri="{BB962C8B-B14F-4D97-AF65-F5344CB8AC3E}">
        <p14:creationId xmlns:p14="http://schemas.microsoft.com/office/powerpoint/2010/main" val="9097056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 name="1 Marcador de número de diapositiva"/>
          <p:cNvSpPr>
            <a:spLocks noGrp="1"/>
          </p:cNvSpPr>
          <p:nvPr>
            <p:ph type="sldNum" sz="quarter" idx="7"/>
          </p:nvPr>
        </p:nvSpPr>
        <p:spPr/>
        <p:txBody>
          <a:bodyPr/>
          <a:lstStyle/>
          <a:p>
            <a:fld id="{B6F15528-21DE-4FAA-801E-634DDDAF4B2B}" type="slidenum">
              <a:rPr lang="es-CL" smtClean="0"/>
              <a:t>12</a:t>
            </a:fld>
            <a:endParaRPr lang="es-CL" dirty="0"/>
          </a:p>
        </p:txBody>
      </p:sp>
      <p:sp>
        <p:nvSpPr>
          <p:cNvPr id="6" name="Rectángulo 5"/>
          <p:cNvSpPr/>
          <p:nvPr/>
        </p:nvSpPr>
        <p:spPr>
          <a:xfrm>
            <a:off x="685800" y="715052"/>
            <a:ext cx="7696200" cy="369332"/>
          </a:xfrm>
          <a:prstGeom prst="rect">
            <a:avLst/>
          </a:prstGeom>
        </p:spPr>
        <p:txBody>
          <a:bodyPr wrap="square">
            <a:spAutoFit/>
          </a:bodyPr>
          <a:lstStyle/>
          <a:p>
            <a:pPr marL="342900" indent="-342900" algn="just">
              <a:buFont typeface="+mj-lt"/>
              <a:buAutoNum type="arabicPeriod"/>
            </a:pPr>
            <a:r>
              <a:rPr lang="es-ES" b="1" spc="150" dirty="0" smtClean="0">
                <a:ln w="11430"/>
                <a:solidFill>
                  <a:schemeClr val="tx2"/>
                </a:solidFill>
                <a:effectLst>
                  <a:outerShdw blurRad="25400" algn="tl" rotWithShape="0">
                    <a:srgbClr val="000000">
                      <a:alpha val="43000"/>
                    </a:srgbClr>
                  </a:outerShdw>
                </a:effectLst>
                <a:latin typeface="gobCL" pitchFamily="50" charset="0"/>
              </a:rPr>
              <a:t>COMPARACIÓN Y SOLICITUD DEL CRÉDITO</a:t>
            </a:r>
            <a:endParaRPr lang="es-ES" b="1" spc="150" dirty="0">
              <a:ln w="11430"/>
              <a:solidFill>
                <a:schemeClr val="tx2"/>
              </a:solidFill>
              <a:effectLst>
                <a:outerShdw blurRad="25400" algn="tl" rotWithShape="0">
                  <a:srgbClr val="000000">
                    <a:alpha val="43000"/>
                  </a:srgbClr>
                </a:outerShdw>
              </a:effectLst>
              <a:latin typeface="gobCL" pitchFamily="50" charset="0"/>
            </a:endParaRPr>
          </a:p>
        </p:txBody>
      </p:sp>
      <p:sp>
        <p:nvSpPr>
          <p:cNvPr id="3" name="Rectángulo redondeado 2"/>
          <p:cNvSpPr/>
          <p:nvPr/>
        </p:nvSpPr>
        <p:spPr>
          <a:xfrm>
            <a:off x="819150" y="1291435"/>
            <a:ext cx="8458200" cy="6176165"/>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u="sng" dirty="0" smtClean="0">
                <a:solidFill>
                  <a:schemeClr val="tx1"/>
                </a:solidFill>
                <a:latin typeface="gobCL" pitchFamily="50" charset="0"/>
              </a:rPr>
              <a:t>DERECHOS Y DEBERES:</a:t>
            </a: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r>
              <a:rPr lang="es-CL" b="1" dirty="0" smtClean="0">
                <a:solidFill>
                  <a:schemeClr val="tx1"/>
                </a:solidFill>
                <a:latin typeface="gobCL" pitchFamily="50" charset="0"/>
              </a:rPr>
              <a:t>La cotización que entrega la entidad financiera al consumidor que solicita el crédito, debe respetarse por un mínimo de 7 días hábiles.</a:t>
            </a:r>
          </a:p>
          <a:p>
            <a:pPr marL="285750" indent="-285750">
              <a:buFont typeface="Arial" panose="020B0604020202020204" pitchFamily="34" charset="0"/>
              <a:buChar char="•"/>
            </a:pPr>
            <a:r>
              <a:rPr lang="es-CL" b="1" dirty="0" smtClean="0">
                <a:solidFill>
                  <a:schemeClr val="tx1"/>
                </a:solidFill>
                <a:latin typeface="gobCL" pitchFamily="50" charset="0"/>
              </a:rPr>
              <a:t>Los requisitos para acceder al crédito deben estar publicados al cliente, y deben ser objetivos para todos los consumidores.</a:t>
            </a:r>
            <a:endParaRPr lang="es-CL" b="1" dirty="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endParaRPr lang="es-CL" dirty="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endParaRPr lang="es-CL" dirty="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endParaRPr lang="es-CL" dirty="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endParaRPr lang="es-CL" dirty="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endParaRPr lang="es-CL" dirty="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p:txBody>
      </p:sp>
      <p:pic>
        <p:nvPicPr>
          <p:cNvPr id="4" name="Imagen 3"/>
          <p:cNvPicPr>
            <a:picLocks noChangeAspect="1"/>
          </p:cNvPicPr>
          <p:nvPr/>
        </p:nvPicPr>
        <p:blipFill>
          <a:blip r:embed="rId4"/>
          <a:stretch>
            <a:fillRect/>
          </a:stretch>
        </p:blipFill>
        <p:spPr>
          <a:xfrm>
            <a:off x="1485900" y="3737121"/>
            <a:ext cx="2757266" cy="1741932"/>
          </a:xfrm>
          <a:prstGeom prst="rect">
            <a:avLst/>
          </a:prstGeom>
        </p:spPr>
      </p:pic>
      <p:pic>
        <p:nvPicPr>
          <p:cNvPr id="5" name="Imagen 4"/>
          <p:cNvPicPr>
            <a:picLocks noChangeAspect="1"/>
          </p:cNvPicPr>
          <p:nvPr/>
        </p:nvPicPr>
        <p:blipFill>
          <a:blip r:embed="rId5"/>
          <a:stretch>
            <a:fillRect/>
          </a:stretch>
        </p:blipFill>
        <p:spPr>
          <a:xfrm>
            <a:off x="5266952" y="3768436"/>
            <a:ext cx="2895600" cy="1741884"/>
          </a:xfrm>
          <a:prstGeom prst="rect">
            <a:avLst/>
          </a:prstGeom>
        </p:spPr>
      </p:pic>
      <p:pic>
        <p:nvPicPr>
          <p:cNvPr id="8" name="Imagen 7"/>
          <p:cNvPicPr>
            <a:picLocks noChangeAspect="1"/>
          </p:cNvPicPr>
          <p:nvPr/>
        </p:nvPicPr>
        <p:blipFill>
          <a:blip r:embed="rId6"/>
          <a:stretch>
            <a:fillRect/>
          </a:stretch>
        </p:blipFill>
        <p:spPr>
          <a:xfrm>
            <a:off x="3429000" y="5529005"/>
            <a:ext cx="2743200" cy="1857375"/>
          </a:xfrm>
          <a:prstGeom prst="rect">
            <a:avLst/>
          </a:prstGeom>
        </p:spPr>
      </p:pic>
    </p:spTree>
    <p:extLst>
      <p:ext uri="{BB962C8B-B14F-4D97-AF65-F5344CB8AC3E}">
        <p14:creationId xmlns:p14="http://schemas.microsoft.com/office/powerpoint/2010/main" val="7124516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 name="1 Marcador de número de diapositiva"/>
          <p:cNvSpPr>
            <a:spLocks noGrp="1"/>
          </p:cNvSpPr>
          <p:nvPr>
            <p:ph type="sldNum" sz="quarter" idx="7"/>
          </p:nvPr>
        </p:nvSpPr>
        <p:spPr/>
        <p:txBody>
          <a:bodyPr/>
          <a:lstStyle/>
          <a:p>
            <a:fld id="{B6F15528-21DE-4FAA-801E-634DDDAF4B2B}" type="slidenum">
              <a:rPr lang="es-CL" smtClean="0"/>
              <a:t>13</a:t>
            </a:fld>
            <a:endParaRPr lang="es-CL" dirty="0"/>
          </a:p>
        </p:txBody>
      </p:sp>
      <p:sp>
        <p:nvSpPr>
          <p:cNvPr id="6" name="Rectángulo 5"/>
          <p:cNvSpPr/>
          <p:nvPr/>
        </p:nvSpPr>
        <p:spPr>
          <a:xfrm>
            <a:off x="685800" y="664773"/>
            <a:ext cx="7696200" cy="369332"/>
          </a:xfrm>
          <a:prstGeom prst="rect">
            <a:avLst/>
          </a:prstGeom>
        </p:spPr>
        <p:txBody>
          <a:bodyPr wrap="square">
            <a:spAutoFit/>
          </a:bodyPr>
          <a:lstStyle/>
          <a:p>
            <a:pPr marL="342900" indent="-342900" algn="just">
              <a:buFont typeface="+mj-lt"/>
              <a:buAutoNum type="arabicPeriod" startAt="2"/>
            </a:pPr>
            <a:r>
              <a:rPr lang="es-ES" b="1" spc="150" dirty="0" smtClean="0">
                <a:ln w="11430"/>
                <a:solidFill>
                  <a:schemeClr val="tx2"/>
                </a:solidFill>
                <a:effectLst>
                  <a:outerShdw blurRad="25400" algn="tl" rotWithShape="0">
                    <a:srgbClr val="000000">
                      <a:alpha val="43000"/>
                    </a:srgbClr>
                  </a:outerShdw>
                </a:effectLst>
                <a:latin typeface="gobCL" pitchFamily="50" charset="0"/>
              </a:rPr>
              <a:t>EVALUACIÓN DEL CRÉDITO</a:t>
            </a:r>
            <a:endParaRPr lang="es-ES" b="1" spc="150" dirty="0">
              <a:ln w="11430"/>
              <a:solidFill>
                <a:schemeClr val="tx2"/>
              </a:solidFill>
              <a:effectLst>
                <a:outerShdw blurRad="25400" algn="tl" rotWithShape="0">
                  <a:srgbClr val="000000">
                    <a:alpha val="43000"/>
                  </a:srgbClr>
                </a:outerShdw>
              </a:effectLst>
              <a:latin typeface="gobCL" pitchFamily="50" charset="0"/>
            </a:endParaRPr>
          </a:p>
        </p:txBody>
      </p:sp>
      <p:sp>
        <p:nvSpPr>
          <p:cNvPr id="5" name="Rectángulo 4"/>
          <p:cNvSpPr/>
          <p:nvPr/>
        </p:nvSpPr>
        <p:spPr>
          <a:xfrm>
            <a:off x="685800" y="1142895"/>
            <a:ext cx="8915400" cy="1169551"/>
          </a:xfrm>
          <a:prstGeom prst="rect">
            <a:avLst/>
          </a:prstGeom>
        </p:spPr>
        <p:txBody>
          <a:bodyPr wrap="square">
            <a:spAutoFit/>
          </a:bodyPr>
          <a:lstStyle/>
          <a:p>
            <a:pPr marL="285750" indent="-285750" algn="just">
              <a:buFont typeface="Arial" panose="020B0604020202020204" pitchFamily="34" charset="0"/>
              <a:buChar char="•"/>
            </a:pPr>
            <a:r>
              <a:rPr lang="es-ES" sz="1400" spc="150" dirty="0" smtClean="0">
                <a:ln w="11430"/>
                <a:latin typeface="gobCL" pitchFamily="50" charset="0"/>
              </a:rPr>
              <a:t>En esta etapa, una vez tomada la decisión sobre qué producto contratar y con cuál entidad, ésta última evaluará comercialmente la solicitud por medio de los antecedentes presentados, generalmente a través de un comité dedicado a esta labor. Si la evaluación de sus antecedentes es positiva, la institución financiera aprobará la solicitud de crédito </a:t>
            </a:r>
            <a:r>
              <a:rPr lang="es-ES" sz="1400" spc="150" dirty="0" smtClean="0">
                <a:ln w="11430"/>
                <a:effectLst>
                  <a:outerShdw blurRad="25400" algn="tl" rotWithShape="0">
                    <a:srgbClr val="000000">
                      <a:alpha val="43000"/>
                    </a:srgbClr>
                  </a:outerShdw>
                </a:effectLst>
                <a:latin typeface="gobCL" pitchFamily="50" charset="0"/>
              </a:rPr>
              <a:t>y comenzará su tramitación o la siguiente etapa de formalización del crédito. </a:t>
            </a:r>
            <a:endParaRPr lang="es-ES" sz="1400" spc="150" dirty="0">
              <a:ln w="11430"/>
              <a:effectLst>
                <a:outerShdw blurRad="25400" algn="tl" rotWithShape="0">
                  <a:srgbClr val="000000">
                    <a:alpha val="43000"/>
                  </a:srgbClr>
                </a:outerShdw>
              </a:effectLst>
              <a:latin typeface="gobCL" pitchFamily="50" charset="0"/>
            </a:endParaRPr>
          </a:p>
        </p:txBody>
      </p:sp>
      <p:sp>
        <p:nvSpPr>
          <p:cNvPr id="28" name="Rectángulo redondeado 27"/>
          <p:cNvSpPr/>
          <p:nvPr/>
        </p:nvSpPr>
        <p:spPr>
          <a:xfrm>
            <a:off x="656758" y="2578104"/>
            <a:ext cx="8973483" cy="4800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b="1" dirty="0" smtClean="0">
              <a:solidFill>
                <a:schemeClr val="tx1"/>
              </a:solidFill>
              <a:latin typeface="gobCL" pitchFamily="50" charset="0"/>
            </a:endParaRPr>
          </a:p>
          <a:p>
            <a:endParaRPr lang="es-CL" b="1" dirty="0">
              <a:solidFill>
                <a:schemeClr val="tx1"/>
              </a:solidFill>
              <a:latin typeface="gobCL" pitchFamily="50" charset="0"/>
            </a:endParaRPr>
          </a:p>
          <a:p>
            <a:endParaRPr lang="es-CL" b="1" dirty="0" smtClean="0">
              <a:solidFill>
                <a:schemeClr val="tx1"/>
              </a:solidFill>
              <a:latin typeface="gobCL" pitchFamily="50" charset="0"/>
            </a:endParaRPr>
          </a:p>
          <a:p>
            <a:endParaRPr lang="es-CL" b="1" dirty="0">
              <a:solidFill>
                <a:schemeClr val="tx1"/>
              </a:solidFill>
              <a:latin typeface="gobCL" pitchFamily="50" charset="0"/>
            </a:endParaRPr>
          </a:p>
          <a:p>
            <a:endParaRPr lang="es-CL" b="1" dirty="0" smtClean="0">
              <a:solidFill>
                <a:schemeClr val="tx1"/>
              </a:solidFill>
              <a:latin typeface="gobCL" pitchFamily="50" charset="0"/>
            </a:endParaRPr>
          </a:p>
          <a:p>
            <a:endParaRPr lang="es-CL" b="1" dirty="0">
              <a:solidFill>
                <a:schemeClr val="tx1"/>
              </a:solidFill>
              <a:latin typeface="gobCL" pitchFamily="50" charset="0"/>
            </a:endParaRPr>
          </a:p>
          <a:p>
            <a:endParaRPr lang="es-CL" b="1" dirty="0" smtClean="0">
              <a:solidFill>
                <a:schemeClr val="tx1"/>
              </a:solidFill>
              <a:latin typeface="gobCL" pitchFamily="50" charset="0"/>
            </a:endParaRPr>
          </a:p>
          <a:p>
            <a:endParaRPr lang="es-CL" b="1" dirty="0">
              <a:solidFill>
                <a:schemeClr val="tx1"/>
              </a:solidFill>
              <a:latin typeface="gobCL" pitchFamily="50" charset="0"/>
            </a:endParaRPr>
          </a:p>
          <a:p>
            <a:endParaRPr lang="es-CL" b="1" dirty="0" smtClean="0">
              <a:solidFill>
                <a:schemeClr val="tx1"/>
              </a:solidFill>
              <a:latin typeface="gobCL" pitchFamily="50" charset="0"/>
            </a:endParaRPr>
          </a:p>
          <a:p>
            <a:endParaRPr lang="es-CL" b="1" dirty="0" smtClean="0">
              <a:solidFill>
                <a:schemeClr val="tx1"/>
              </a:solidFill>
              <a:latin typeface="gobCL" pitchFamily="50" charset="0"/>
            </a:endParaRPr>
          </a:p>
          <a:p>
            <a:endParaRPr lang="es-CL" b="1" dirty="0">
              <a:solidFill>
                <a:schemeClr val="tx1"/>
              </a:solidFill>
              <a:latin typeface="gobCL" pitchFamily="50" charset="0"/>
            </a:endParaRPr>
          </a:p>
          <a:p>
            <a:endParaRPr lang="es-CL" b="1" dirty="0" smtClean="0">
              <a:solidFill>
                <a:schemeClr val="tx1"/>
              </a:solidFill>
              <a:latin typeface="gobCL" pitchFamily="50" charset="0"/>
            </a:endParaRPr>
          </a:p>
          <a:p>
            <a:endParaRPr lang="es-CL" b="1" dirty="0">
              <a:solidFill>
                <a:schemeClr val="tx1"/>
              </a:solidFill>
              <a:latin typeface="gobCL" pitchFamily="50" charset="0"/>
            </a:endParaRPr>
          </a:p>
          <a:p>
            <a:endParaRPr lang="es-CL" b="1" dirty="0" smtClean="0">
              <a:solidFill>
                <a:schemeClr val="tx1"/>
              </a:solidFill>
              <a:latin typeface="gobCL" pitchFamily="50" charset="0"/>
            </a:endParaRPr>
          </a:p>
          <a:p>
            <a:endParaRPr lang="es-CL" b="1" dirty="0">
              <a:solidFill>
                <a:schemeClr val="tx1"/>
              </a:solidFill>
              <a:latin typeface="gobCL" pitchFamily="50" charset="0"/>
            </a:endParaRPr>
          </a:p>
          <a:p>
            <a:endParaRPr lang="es-CL" b="1" dirty="0" smtClean="0">
              <a:solidFill>
                <a:schemeClr val="tx1"/>
              </a:solidFill>
              <a:latin typeface="gobCL" pitchFamily="50" charset="0"/>
            </a:endParaRPr>
          </a:p>
          <a:p>
            <a:endParaRPr lang="es-CL" b="1" dirty="0">
              <a:solidFill>
                <a:schemeClr val="tx1"/>
              </a:solidFill>
              <a:latin typeface="gobCL" pitchFamily="50" charset="0"/>
            </a:endParaRPr>
          </a:p>
          <a:p>
            <a:endParaRPr lang="es-CL" b="1" dirty="0" smtClean="0">
              <a:solidFill>
                <a:schemeClr val="tx1"/>
              </a:solidFill>
              <a:latin typeface="gobCL" pitchFamily="50" charset="0"/>
            </a:endParaRPr>
          </a:p>
          <a:p>
            <a:r>
              <a:rPr lang="es-CL" b="1" dirty="0" smtClean="0">
                <a:solidFill>
                  <a:schemeClr val="tx1"/>
                </a:solidFill>
                <a:latin typeface="gobCL" pitchFamily="50" charset="0"/>
              </a:rPr>
              <a:t>DERECHOS Y DEBERES</a:t>
            </a:r>
          </a:p>
          <a:p>
            <a:endParaRPr lang="es-CL" b="1" dirty="0" smtClean="0">
              <a:solidFill>
                <a:schemeClr val="tx1"/>
              </a:solidFill>
              <a:latin typeface="gobCL" pitchFamily="50" charset="0"/>
            </a:endParaRPr>
          </a:p>
          <a:p>
            <a:r>
              <a:rPr lang="es-ES" b="1" spc="150" dirty="0">
                <a:ln w="11430"/>
                <a:solidFill>
                  <a:schemeClr val="tx1"/>
                </a:solidFill>
                <a:effectLst>
                  <a:outerShdw blurRad="25400" algn="tl" rotWithShape="0">
                    <a:srgbClr val="000000">
                      <a:alpha val="43000"/>
                    </a:srgbClr>
                  </a:outerShdw>
                </a:effectLst>
                <a:latin typeface="gobCL" pitchFamily="50" charset="0"/>
              </a:rPr>
              <a:t>En esta etapa </a:t>
            </a:r>
            <a:r>
              <a:rPr lang="es-ES" b="1" spc="150" dirty="0" smtClean="0">
                <a:ln w="11430"/>
                <a:solidFill>
                  <a:schemeClr val="tx1"/>
                </a:solidFill>
                <a:effectLst>
                  <a:outerShdw blurRad="25400" algn="tl" rotWithShape="0">
                    <a:srgbClr val="000000">
                      <a:alpha val="43000"/>
                    </a:srgbClr>
                  </a:outerShdw>
                </a:effectLst>
                <a:latin typeface="gobCL" pitchFamily="50" charset="0"/>
              </a:rPr>
              <a:t>la entidad financiera evalúa </a:t>
            </a:r>
            <a:r>
              <a:rPr lang="es-ES" b="1" spc="150" dirty="0">
                <a:ln w="11430"/>
                <a:solidFill>
                  <a:schemeClr val="tx1"/>
                </a:solidFill>
                <a:effectLst>
                  <a:outerShdw blurRad="25400" algn="tl" rotWithShape="0">
                    <a:srgbClr val="000000">
                      <a:alpha val="43000"/>
                    </a:srgbClr>
                  </a:outerShdw>
                </a:effectLst>
                <a:latin typeface="gobCL" pitchFamily="50" charset="0"/>
              </a:rPr>
              <a:t>los antecedente entregados por el consumidor </a:t>
            </a:r>
            <a:r>
              <a:rPr lang="es-ES" b="1" i="1" u="sng" spc="150" dirty="0">
                <a:ln w="11430"/>
                <a:solidFill>
                  <a:schemeClr val="tx1"/>
                </a:solidFill>
                <a:effectLst>
                  <a:outerShdw blurRad="25400" algn="tl" rotWithShape="0">
                    <a:srgbClr val="000000">
                      <a:alpha val="43000"/>
                    </a:srgbClr>
                  </a:outerShdw>
                </a:effectLst>
                <a:latin typeface="gobCL" pitchFamily="50" charset="0"/>
              </a:rPr>
              <a:t>de </a:t>
            </a:r>
            <a:r>
              <a:rPr lang="es-ES" b="1" i="1" u="sng" spc="150" dirty="0" smtClean="0">
                <a:ln w="11430"/>
                <a:solidFill>
                  <a:schemeClr val="tx1"/>
                </a:solidFill>
                <a:effectLst>
                  <a:outerShdw blurRad="25400" algn="tl" rotWithShape="0">
                    <a:srgbClr val="000000">
                      <a:alpha val="43000"/>
                    </a:srgbClr>
                  </a:outerShdw>
                </a:effectLst>
                <a:latin typeface="gobCL" pitchFamily="50" charset="0"/>
              </a:rPr>
              <a:t>una </a:t>
            </a:r>
            <a:r>
              <a:rPr lang="es-ES" b="1" i="1" u="sng" spc="150" dirty="0">
                <a:ln w="11430"/>
                <a:solidFill>
                  <a:schemeClr val="tx1"/>
                </a:solidFill>
                <a:effectLst>
                  <a:outerShdw blurRad="25400" algn="tl" rotWithShape="0">
                    <a:srgbClr val="000000">
                      <a:alpha val="43000"/>
                    </a:srgbClr>
                  </a:outerShdw>
                </a:effectLst>
                <a:latin typeface="gobCL" pitchFamily="50" charset="0"/>
              </a:rPr>
              <a:t>manera objetiva</a:t>
            </a:r>
            <a:r>
              <a:rPr lang="es-ES" b="1" spc="150" dirty="0">
                <a:ln w="11430"/>
                <a:solidFill>
                  <a:schemeClr val="tx1"/>
                </a:solidFill>
                <a:effectLst>
                  <a:outerShdw blurRad="25400" algn="tl" rotWithShape="0">
                    <a:srgbClr val="000000">
                      <a:alpha val="43000"/>
                    </a:srgbClr>
                  </a:outerShdw>
                </a:effectLst>
                <a:latin typeface="gobCL" pitchFamily="50" charset="0"/>
              </a:rPr>
              <a:t>. </a:t>
            </a:r>
            <a:r>
              <a:rPr lang="es-ES" b="1" spc="150" dirty="0" smtClean="0">
                <a:ln w="11430"/>
                <a:solidFill>
                  <a:schemeClr val="tx1"/>
                </a:solidFill>
                <a:effectLst>
                  <a:outerShdw blurRad="25400" algn="tl" rotWithShape="0">
                    <a:srgbClr val="000000">
                      <a:alpha val="43000"/>
                    </a:srgbClr>
                  </a:outerShdw>
                </a:effectLst>
                <a:latin typeface="gobCL" pitchFamily="50" charset="0"/>
              </a:rPr>
              <a:t>De </a:t>
            </a:r>
            <a:r>
              <a:rPr lang="es-ES" b="1" spc="150" dirty="0">
                <a:ln w="11430"/>
                <a:solidFill>
                  <a:schemeClr val="tx1"/>
                </a:solidFill>
                <a:effectLst>
                  <a:outerShdw blurRad="25400" algn="tl" rotWithShape="0">
                    <a:srgbClr val="000000">
                      <a:alpha val="43000"/>
                    </a:srgbClr>
                  </a:outerShdw>
                </a:effectLst>
                <a:latin typeface="gobCL" pitchFamily="50" charset="0"/>
              </a:rPr>
              <a:t>ser rechazado el </a:t>
            </a:r>
            <a:r>
              <a:rPr lang="es-ES" b="1" spc="150" dirty="0" smtClean="0">
                <a:ln w="11430"/>
                <a:solidFill>
                  <a:schemeClr val="tx1"/>
                </a:solidFill>
                <a:effectLst>
                  <a:outerShdw blurRad="25400" algn="tl" rotWithShape="0">
                    <a:srgbClr val="000000">
                      <a:alpha val="43000"/>
                    </a:srgbClr>
                  </a:outerShdw>
                </a:effectLst>
                <a:latin typeface="gobCL" pitchFamily="50" charset="0"/>
              </a:rPr>
              <a:t>crédito, se le debe informar el por qué de tal decisión, la que sólo puede basarse </a:t>
            </a:r>
            <a:r>
              <a:rPr lang="es-ES" b="1" u="sng" spc="150" dirty="0">
                <a:ln w="11430"/>
                <a:solidFill>
                  <a:schemeClr val="tx1"/>
                </a:solidFill>
                <a:effectLst>
                  <a:outerShdw blurRad="25400" algn="tl" rotWithShape="0">
                    <a:srgbClr val="000000">
                      <a:alpha val="43000"/>
                    </a:srgbClr>
                  </a:outerShdw>
                </a:effectLst>
                <a:latin typeface="gobCL" pitchFamily="50" charset="0"/>
              </a:rPr>
              <a:t>en </a:t>
            </a:r>
            <a:r>
              <a:rPr lang="es-ES" b="1" i="1" u="sng" spc="150" dirty="0">
                <a:ln w="11430"/>
                <a:solidFill>
                  <a:schemeClr val="tx1"/>
                </a:solidFill>
                <a:effectLst>
                  <a:outerShdw blurRad="25400" algn="tl" rotWithShape="0">
                    <a:srgbClr val="000000">
                      <a:alpha val="43000"/>
                    </a:srgbClr>
                  </a:outerShdw>
                </a:effectLst>
                <a:latin typeface="gobCL" pitchFamily="50" charset="0"/>
              </a:rPr>
              <a:t>causales objetivas previamente </a:t>
            </a:r>
            <a:r>
              <a:rPr lang="es-ES" b="1" i="1" u="sng" spc="150" dirty="0" smtClean="0">
                <a:ln w="11430"/>
                <a:solidFill>
                  <a:schemeClr val="tx1"/>
                </a:solidFill>
                <a:effectLst>
                  <a:outerShdw blurRad="25400" algn="tl" rotWithShape="0">
                    <a:srgbClr val="000000">
                      <a:alpha val="43000"/>
                    </a:srgbClr>
                  </a:outerShdw>
                </a:effectLst>
                <a:latin typeface="gobCL" pitchFamily="50" charset="0"/>
              </a:rPr>
              <a:t>publicadas.</a:t>
            </a:r>
            <a:endParaRPr lang="es-ES" b="1" i="1" u="sng" spc="150" dirty="0">
              <a:ln w="11430"/>
              <a:solidFill>
                <a:schemeClr val="tx1"/>
              </a:solidFill>
              <a:effectLst>
                <a:outerShdw blurRad="25400" algn="tl" rotWithShape="0">
                  <a:srgbClr val="000000">
                    <a:alpha val="43000"/>
                  </a:srgbClr>
                </a:outerShdw>
              </a:effectLst>
              <a:latin typeface="gobCL" pitchFamily="50" charset="0"/>
            </a:endParaRPr>
          </a:p>
          <a:p>
            <a:endParaRPr lang="es-CL" b="1" dirty="0" smtClean="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endParaRPr lang="es-CL" dirty="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endParaRPr lang="es-CL" dirty="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endParaRPr lang="es-CL" dirty="0">
              <a:solidFill>
                <a:schemeClr val="tx1"/>
              </a:solidFill>
              <a:latin typeface="gobCL" pitchFamily="50" charset="0"/>
            </a:endParaRPr>
          </a:p>
          <a:p>
            <a:pPr lvl="0"/>
            <a:r>
              <a:rPr lang="es-CL" kern="0" dirty="0" smtClean="0">
                <a:solidFill>
                  <a:sysClr val="windowText" lastClr="000000">
                    <a:hueOff val="0"/>
                    <a:satOff val="0"/>
                    <a:lumOff val="0"/>
                    <a:alphaOff val="0"/>
                  </a:sysClr>
                </a:solidFill>
              </a:rPr>
              <a:t>                                       	  </a:t>
            </a:r>
          </a:p>
          <a:p>
            <a:pPr lvl="0" algn="ctr"/>
            <a:endParaRPr lang="es-CL" kern="0" dirty="0" smtClean="0">
              <a:solidFill>
                <a:sysClr val="windowText" lastClr="000000">
                  <a:hueOff val="0"/>
                  <a:satOff val="0"/>
                  <a:lumOff val="0"/>
                  <a:alphaOff val="0"/>
                </a:sysClr>
              </a:solidFill>
            </a:endParaRPr>
          </a:p>
          <a:p>
            <a:pPr lvl="0" algn="ctr"/>
            <a:r>
              <a:rPr lang="es-CL" kern="0" dirty="0" smtClean="0">
                <a:solidFill>
                  <a:sysClr val="windowText" lastClr="000000">
                    <a:hueOff val="0"/>
                    <a:satOff val="0"/>
                    <a:lumOff val="0"/>
                    <a:alphaOff val="0"/>
                  </a:sysClr>
                </a:solidFill>
              </a:rPr>
              <a:t>           Condiciones </a:t>
            </a:r>
            <a:r>
              <a:rPr lang="es-CL" kern="0" dirty="0">
                <a:solidFill>
                  <a:sysClr val="windowText" lastClr="000000">
                    <a:hueOff val="0"/>
                    <a:satOff val="0"/>
                    <a:lumOff val="0"/>
                    <a:alphaOff val="0"/>
                  </a:sysClr>
                </a:solidFill>
              </a:rPr>
              <a:t>Objetivas</a:t>
            </a: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endParaRPr lang="es-CL" dirty="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endParaRPr lang="es-CL" dirty="0">
              <a:solidFill>
                <a:schemeClr val="tx1"/>
              </a:solidFill>
              <a:latin typeface="gobCL" pitchFamily="50" charset="0"/>
            </a:endParaRPr>
          </a:p>
          <a:p>
            <a:pPr marL="285750" indent="-285750">
              <a:buFont typeface="Arial" panose="020B0604020202020204" pitchFamily="34" charset="0"/>
              <a:buChar char="•"/>
            </a:pPr>
            <a:endParaRPr lang="es-CL" dirty="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endParaRPr lang="es-CL" dirty="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endParaRPr lang="es-CL" dirty="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endParaRPr lang="es-CL" dirty="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endParaRPr lang="es-CL" dirty="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endParaRPr lang="es-CL" dirty="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a:p>
            <a:pPr marL="285750" indent="-285750">
              <a:buFont typeface="Arial" panose="020B0604020202020204" pitchFamily="34" charset="0"/>
              <a:buChar char="•"/>
            </a:pPr>
            <a:endParaRPr lang="es-CL" dirty="0" smtClean="0">
              <a:solidFill>
                <a:schemeClr val="tx1"/>
              </a:solidFill>
              <a:latin typeface="gobCL" pitchFamily="50" charset="0"/>
            </a:endParaRPr>
          </a:p>
        </p:txBody>
      </p:sp>
      <p:pic>
        <p:nvPicPr>
          <p:cNvPr id="3" name="Imagen 2"/>
          <p:cNvPicPr>
            <a:picLocks noChangeAspect="1"/>
          </p:cNvPicPr>
          <p:nvPr/>
        </p:nvPicPr>
        <p:blipFill>
          <a:blip r:embed="rId4"/>
          <a:stretch>
            <a:fillRect/>
          </a:stretch>
        </p:blipFill>
        <p:spPr>
          <a:xfrm>
            <a:off x="3814399" y="4791078"/>
            <a:ext cx="3043601" cy="1938923"/>
          </a:xfrm>
          <a:prstGeom prst="rect">
            <a:avLst/>
          </a:prstGeom>
        </p:spPr>
      </p:pic>
      <p:pic>
        <p:nvPicPr>
          <p:cNvPr id="4" name="Imagen 3"/>
          <p:cNvPicPr>
            <a:picLocks noChangeAspect="1"/>
          </p:cNvPicPr>
          <p:nvPr/>
        </p:nvPicPr>
        <p:blipFill>
          <a:blip r:embed="rId5"/>
          <a:stretch>
            <a:fillRect/>
          </a:stretch>
        </p:blipFill>
        <p:spPr>
          <a:xfrm>
            <a:off x="4384868" y="4861337"/>
            <a:ext cx="943898" cy="728555"/>
          </a:xfrm>
          <a:prstGeom prst="rect">
            <a:avLst/>
          </a:prstGeom>
        </p:spPr>
      </p:pic>
      <p:pic>
        <p:nvPicPr>
          <p:cNvPr id="7" name="Imagen 6"/>
          <p:cNvPicPr>
            <a:picLocks noChangeAspect="1"/>
          </p:cNvPicPr>
          <p:nvPr/>
        </p:nvPicPr>
        <p:blipFill>
          <a:blip r:embed="rId6"/>
          <a:stretch>
            <a:fillRect/>
          </a:stretch>
        </p:blipFill>
        <p:spPr>
          <a:xfrm>
            <a:off x="5608029" y="4861337"/>
            <a:ext cx="835412" cy="728555"/>
          </a:xfrm>
          <a:prstGeom prst="rect">
            <a:avLst/>
          </a:prstGeom>
        </p:spPr>
      </p:pic>
      <p:pic>
        <p:nvPicPr>
          <p:cNvPr id="9" name="Imagen 8"/>
          <p:cNvPicPr>
            <a:picLocks noChangeAspect="1"/>
          </p:cNvPicPr>
          <p:nvPr/>
        </p:nvPicPr>
        <p:blipFill>
          <a:blip r:embed="rId7"/>
          <a:stretch>
            <a:fillRect/>
          </a:stretch>
        </p:blipFill>
        <p:spPr>
          <a:xfrm>
            <a:off x="4873939" y="5813733"/>
            <a:ext cx="924520" cy="729479"/>
          </a:xfrm>
          <a:prstGeom prst="rect">
            <a:avLst/>
          </a:prstGeom>
        </p:spPr>
      </p:pic>
      <p:pic>
        <p:nvPicPr>
          <p:cNvPr id="16" name="Imagen 15"/>
          <p:cNvPicPr>
            <a:picLocks noChangeAspect="1"/>
          </p:cNvPicPr>
          <p:nvPr/>
        </p:nvPicPr>
        <p:blipFill>
          <a:blip r:embed="rId8"/>
          <a:stretch>
            <a:fillRect/>
          </a:stretch>
        </p:blipFill>
        <p:spPr>
          <a:xfrm>
            <a:off x="5165420" y="6766003"/>
            <a:ext cx="382865" cy="246442"/>
          </a:xfrm>
          <a:prstGeom prst="rect">
            <a:avLst/>
          </a:prstGeom>
        </p:spPr>
      </p:pic>
    </p:spTree>
    <p:extLst>
      <p:ext uri="{BB962C8B-B14F-4D97-AF65-F5344CB8AC3E}">
        <p14:creationId xmlns:p14="http://schemas.microsoft.com/office/powerpoint/2010/main" val="2733271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 name="1 Marcador de número de diapositiva"/>
          <p:cNvSpPr>
            <a:spLocks noGrp="1"/>
          </p:cNvSpPr>
          <p:nvPr>
            <p:ph type="sldNum" sz="quarter" idx="7"/>
          </p:nvPr>
        </p:nvSpPr>
        <p:spPr/>
        <p:txBody>
          <a:bodyPr/>
          <a:lstStyle/>
          <a:p>
            <a:fld id="{B6F15528-21DE-4FAA-801E-634DDDAF4B2B}" type="slidenum">
              <a:rPr lang="es-CL" smtClean="0"/>
              <a:t>14</a:t>
            </a:fld>
            <a:endParaRPr lang="es-CL" dirty="0"/>
          </a:p>
        </p:txBody>
      </p:sp>
      <p:sp>
        <p:nvSpPr>
          <p:cNvPr id="6" name="Rectángulo 5"/>
          <p:cNvSpPr/>
          <p:nvPr/>
        </p:nvSpPr>
        <p:spPr>
          <a:xfrm>
            <a:off x="685800" y="664773"/>
            <a:ext cx="7696200" cy="369332"/>
          </a:xfrm>
          <a:prstGeom prst="rect">
            <a:avLst/>
          </a:prstGeom>
        </p:spPr>
        <p:txBody>
          <a:bodyPr wrap="square">
            <a:spAutoFit/>
          </a:bodyPr>
          <a:lstStyle/>
          <a:p>
            <a:pPr marL="342900" indent="-342900" algn="just">
              <a:buFont typeface="+mj-lt"/>
              <a:buAutoNum type="arabicPeriod" startAt="3"/>
            </a:pPr>
            <a:r>
              <a:rPr lang="es-ES" b="1" spc="150" dirty="0" smtClean="0">
                <a:ln w="11430"/>
                <a:solidFill>
                  <a:schemeClr val="tx2"/>
                </a:solidFill>
                <a:effectLst>
                  <a:outerShdw blurRad="25400" algn="tl" rotWithShape="0">
                    <a:srgbClr val="000000">
                      <a:alpha val="43000"/>
                    </a:srgbClr>
                  </a:outerShdw>
                </a:effectLst>
                <a:latin typeface="gobCL" pitchFamily="50" charset="0"/>
              </a:rPr>
              <a:t>FORMALIZACIÓN DEL CRÉDITO </a:t>
            </a:r>
            <a:endParaRPr lang="es-ES" b="1" spc="150" dirty="0">
              <a:ln w="11430"/>
              <a:solidFill>
                <a:schemeClr val="tx2"/>
              </a:solidFill>
              <a:effectLst>
                <a:outerShdw blurRad="25400" algn="tl" rotWithShape="0">
                  <a:srgbClr val="000000">
                    <a:alpha val="43000"/>
                  </a:srgbClr>
                </a:outerShdw>
              </a:effectLst>
              <a:latin typeface="gobCL" pitchFamily="50" charset="0"/>
            </a:endParaRPr>
          </a:p>
        </p:txBody>
      </p:sp>
      <p:sp>
        <p:nvSpPr>
          <p:cNvPr id="30" name="Rectángulo redondeado 29"/>
          <p:cNvSpPr/>
          <p:nvPr/>
        </p:nvSpPr>
        <p:spPr>
          <a:xfrm>
            <a:off x="1371600" y="2888453"/>
            <a:ext cx="7353118" cy="3909979"/>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b="1" dirty="0" smtClean="0">
              <a:solidFill>
                <a:prstClr val="black"/>
              </a:solidFill>
              <a:latin typeface="gobCL" pitchFamily="50" charset="0"/>
            </a:endParaRPr>
          </a:p>
          <a:p>
            <a:endParaRPr lang="es-CL" b="1" dirty="0">
              <a:solidFill>
                <a:prstClr val="black"/>
              </a:solidFill>
              <a:latin typeface="gobCL" pitchFamily="50" charset="0"/>
            </a:endParaRPr>
          </a:p>
          <a:p>
            <a:endParaRPr lang="es-CL" b="1" dirty="0">
              <a:solidFill>
                <a:prstClr val="black"/>
              </a:solidFill>
              <a:latin typeface="gobCL" pitchFamily="50" charset="0"/>
            </a:endParaRPr>
          </a:p>
          <a:p>
            <a:endParaRPr lang="es-CL" b="1" dirty="0" smtClean="0">
              <a:solidFill>
                <a:prstClr val="black"/>
              </a:solidFill>
              <a:latin typeface="gobCL" pitchFamily="50" charset="0"/>
            </a:endParaRPr>
          </a:p>
          <a:p>
            <a:endParaRPr lang="es-CL" b="1" dirty="0">
              <a:solidFill>
                <a:prstClr val="black"/>
              </a:solidFill>
              <a:latin typeface="gobCL" pitchFamily="50" charset="0"/>
            </a:endParaRPr>
          </a:p>
          <a:p>
            <a:endParaRPr lang="es-CL" b="1" dirty="0" smtClean="0">
              <a:solidFill>
                <a:prstClr val="black"/>
              </a:solidFill>
              <a:latin typeface="gobCL" pitchFamily="50" charset="0"/>
            </a:endParaRPr>
          </a:p>
          <a:p>
            <a:endParaRPr lang="es-CL" b="1" dirty="0">
              <a:solidFill>
                <a:prstClr val="black"/>
              </a:solidFill>
              <a:latin typeface="gobCL" pitchFamily="50" charset="0"/>
            </a:endParaRPr>
          </a:p>
          <a:p>
            <a:endParaRPr lang="es-CL" b="1" dirty="0" smtClean="0">
              <a:solidFill>
                <a:prstClr val="black"/>
              </a:solidFill>
              <a:latin typeface="gobCL" pitchFamily="50" charset="0"/>
            </a:endParaRPr>
          </a:p>
          <a:p>
            <a:endParaRPr lang="es-CL" b="1" dirty="0" smtClean="0">
              <a:solidFill>
                <a:prstClr val="black"/>
              </a:solidFill>
              <a:latin typeface="gobCL" pitchFamily="50" charset="0"/>
            </a:endParaRPr>
          </a:p>
          <a:p>
            <a:endParaRPr lang="es-CL" b="1" dirty="0" smtClean="0">
              <a:solidFill>
                <a:prstClr val="black"/>
              </a:solidFill>
              <a:latin typeface="gobCL" pitchFamily="50" charset="0"/>
            </a:endParaRPr>
          </a:p>
          <a:p>
            <a:endParaRPr lang="es-CL" b="1" dirty="0" smtClean="0">
              <a:solidFill>
                <a:prstClr val="black"/>
              </a:solidFill>
              <a:latin typeface="gobCL" pitchFamily="50" charset="0"/>
            </a:endParaRPr>
          </a:p>
          <a:p>
            <a:endParaRPr lang="es-CL" b="1" dirty="0" smtClean="0">
              <a:solidFill>
                <a:prstClr val="black"/>
              </a:solidFill>
              <a:latin typeface="gobCL" pitchFamily="50" charset="0"/>
            </a:endParaRPr>
          </a:p>
          <a:p>
            <a:endParaRPr lang="es-CL" b="1" dirty="0" smtClean="0">
              <a:solidFill>
                <a:prstClr val="black"/>
              </a:solidFill>
              <a:latin typeface="gobCL" pitchFamily="50" charset="0"/>
            </a:endParaRPr>
          </a:p>
          <a:p>
            <a:endParaRPr lang="es-CL" b="1" dirty="0" smtClean="0">
              <a:solidFill>
                <a:prstClr val="black"/>
              </a:solidFill>
              <a:latin typeface="gobCL" pitchFamily="50" charset="0"/>
            </a:endParaRPr>
          </a:p>
          <a:p>
            <a:endParaRPr lang="es-CL" b="1" dirty="0">
              <a:solidFill>
                <a:prstClr val="black"/>
              </a:solidFill>
              <a:latin typeface="gobCL" pitchFamily="50" charset="0"/>
            </a:endParaRPr>
          </a:p>
          <a:p>
            <a:endParaRPr lang="es-CL" b="1" dirty="0" smtClean="0">
              <a:solidFill>
                <a:prstClr val="black"/>
              </a:solidFill>
              <a:latin typeface="gobCL" pitchFamily="50" charset="0"/>
            </a:endParaRPr>
          </a:p>
          <a:p>
            <a:endParaRPr lang="es-CL" b="1" dirty="0">
              <a:solidFill>
                <a:prstClr val="black"/>
              </a:solidFill>
              <a:latin typeface="gobCL" pitchFamily="50" charset="0"/>
            </a:endParaRPr>
          </a:p>
          <a:p>
            <a:endParaRPr lang="es-CL" b="1" dirty="0" smtClean="0">
              <a:solidFill>
                <a:prstClr val="black"/>
              </a:solidFill>
              <a:latin typeface="gobCL" pitchFamily="50" charset="0"/>
            </a:endParaRPr>
          </a:p>
          <a:p>
            <a:endParaRPr lang="es-CL" b="1" dirty="0" smtClean="0">
              <a:solidFill>
                <a:prstClr val="black"/>
              </a:solidFill>
              <a:latin typeface="gobCL" pitchFamily="50" charset="0"/>
            </a:endParaRPr>
          </a:p>
          <a:p>
            <a:endParaRPr lang="es-CL" b="1" dirty="0">
              <a:solidFill>
                <a:prstClr val="black"/>
              </a:solidFill>
              <a:latin typeface="gobCL" pitchFamily="50" charset="0"/>
            </a:endParaRPr>
          </a:p>
          <a:p>
            <a:endParaRPr lang="es-CL" b="1" dirty="0" smtClean="0">
              <a:solidFill>
                <a:prstClr val="black"/>
              </a:solidFill>
              <a:latin typeface="gobCL" pitchFamily="50" charset="0"/>
            </a:endParaRPr>
          </a:p>
          <a:p>
            <a:endParaRPr lang="es-CL" b="1" dirty="0">
              <a:solidFill>
                <a:prstClr val="black"/>
              </a:solidFill>
              <a:latin typeface="gobCL" pitchFamily="50" charset="0"/>
            </a:endParaRPr>
          </a:p>
          <a:p>
            <a:r>
              <a:rPr lang="es-CL" b="1" dirty="0" smtClean="0">
                <a:solidFill>
                  <a:prstClr val="black"/>
                </a:solidFill>
                <a:latin typeface="gobCL" pitchFamily="50" charset="0"/>
              </a:rPr>
              <a:t>DERECHOS Y DEBERES</a:t>
            </a: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r>
              <a:rPr lang="es-CL" b="1" dirty="0" smtClean="0">
                <a:solidFill>
                  <a:prstClr val="black"/>
                </a:solidFill>
                <a:latin typeface="gobCL" pitchFamily="50" charset="0"/>
              </a:rPr>
              <a:t>El  cliente tiene derecho a conocer el CAE y el Costo </a:t>
            </a:r>
            <a:r>
              <a:rPr lang="es-CL" b="1" dirty="0">
                <a:solidFill>
                  <a:prstClr val="black"/>
                </a:solidFill>
                <a:latin typeface="gobCL" pitchFamily="50" charset="0"/>
              </a:rPr>
              <a:t>T</a:t>
            </a:r>
            <a:r>
              <a:rPr lang="es-CL" b="1" dirty="0" smtClean="0">
                <a:solidFill>
                  <a:prstClr val="black"/>
                </a:solidFill>
                <a:latin typeface="gobCL" pitchFamily="50" charset="0"/>
              </a:rPr>
              <a:t>otal del Crédito.</a:t>
            </a:r>
          </a:p>
          <a:p>
            <a:pPr marL="285750" indent="-285750">
              <a:buFont typeface="Arial" panose="020B0604020202020204" pitchFamily="34" charset="0"/>
              <a:buChar char="•"/>
            </a:pPr>
            <a:r>
              <a:rPr lang="es-CL" b="1" dirty="0" smtClean="0">
                <a:solidFill>
                  <a:prstClr val="black"/>
                </a:solidFill>
                <a:latin typeface="gobCL" pitchFamily="50" charset="0"/>
              </a:rPr>
              <a:t>En caso de haber fiador y codeudor solidario se le debe entregar una hoja explicativa sobre la materia.</a:t>
            </a:r>
          </a:p>
          <a:p>
            <a:pPr marL="285750" indent="-285750">
              <a:buFont typeface="Arial" panose="020B0604020202020204" pitchFamily="34" charset="0"/>
              <a:buChar char="•"/>
            </a:pPr>
            <a:r>
              <a:rPr lang="es-CL" b="1" dirty="0">
                <a:solidFill>
                  <a:prstClr val="black"/>
                </a:solidFill>
                <a:latin typeface="gobCL" pitchFamily="50" charset="0"/>
              </a:rPr>
              <a:t>Al momento de firmar el contrato del crédito, se le debe entregar al cliente una hoja de resumen.</a:t>
            </a:r>
          </a:p>
          <a:p>
            <a:pPr marL="285750" indent="-285750">
              <a:buFont typeface="Arial" panose="020B0604020202020204" pitchFamily="34" charset="0"/>
              <a:buChar char="•"/>
            </a:pPr>
            <a:r>
              <a:rPr lang="es-CL" b="1" dirty="0">
                <a:solidFill>
                  <a:prstClr val="black"/>
                </a:solidFill>
                <a:latin typeface="gobCL" pitchFamily="50" charset="0"/>
              </a:rPr>
              <a:t>Se le debe informar al cliente, un desglose pormenorizado de los gastos del proceso.</a:t>
            </a:r>
          </a:p>
          <a:p>
            <a:endParaRPr lang="es-CL" dirty="0">
              <a:solidFill>
                <a:prstClr val="black"/>
              </a:solidFill>
              <a:latin typeface="gobCL" pitchFamily="50" charset="0"/>
            </a:endParaRPr>
          </a:p>
          <a:p>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p:txBody>
      </p:sp>
      <p:sp>
        <p:nvSpPr>
          <p:cNvPr id="25" name="Rectángulo 24"/>
          <p:cNvSpPr/>
          <p:nvPr/>
        </p:nvSpPr>
        <p:spPr>
          <a:xfrm>
            <a:off x="700548" y="1339632"/>
            <a:ext cx="8839200" cy="1384995"/>
          </a:xfrm>
          <a:prstGeom prst="rect">
            <a:avLst/>
          </a:prstGeom>
        </p:spPr>
        <p:txBody>
          <a:bodyPr wrap="square">
            <a:spAutoFit/>
          </a:bodyPr>
          <a:lstStyle/>
          <a:p>
            <a:pPr marL="285750" indent="-285750" algn="just">
              <a:buFont typeface="Arial" panose="020B0604020202020204" pitchFamily="34" charset="0"/>
              <a:buChar char="•"/>
            </a:pPr>
            <a:r>
              <a:rPr lang="es-ES" sz="1400" spc="150" dirty="0">
                <a:ln w="11430"/>
                <a:latin typeface="gobCL" pitchFamily="50" charset="0"/>
              </a:rPr>
              <a:t>E</a:t>
            </a:r>
            <a:r>
              <a:rPr lang="es-ES" sz="1400" spc="150" dirty="0" smtClean="0">
                <a:ln w="11430"/>
                <a:latin typeface="gobCL" pitchFamily="50" charset="0"/>
              </a:rPr>
              <a:t>sta etapa considera la firma de la documentación requerida por la institución financiera para la formalización del crédito.</a:t>
            </a:r>
          </a:p>
          <a:p>
            <a:pPr marL="285750" indent="-285750" algn="just">
              <a:buFont typeface="Arial" panose="020B0604020202020204" pitchFamily="34" charset="0"/>
              <a:buChar char="•"/>
            </a:pPr>
            <a:endParaRPr lang="es-ES" sz="1400" spc="150" dirty="0" smtClean="0">
              <a:ln w="11430"/>
              <a:latin typeface="gobCL" pitchFamily="50" charset="0"/>
            </a:endParaRPr>
          </a:p>
          <a:p>
            <a:pPr marL="285750" indent="-285750" algn="just">
              <a:buFont typeface="Arial" panose="020B0604020202020204" pitchFamily="34" charset="0"/>
              <a:buChar char="•"/>
            </a:pPr>
            <a:r>
              <a:rPr lang="es-ES" sz="1400" spc="150" dirty="0" smtClean="0">
                <a:ln w="11430"/>
                <a:latin typeface="gobCL" pitchFamily="50" charset="0"/>
              </a:rPr>
              <a:t>Es muy importante que el consumidor revise y se encuentre en conocimiento y conformidad con lo que se está firmando. </a:t>
            </a:r>
          </a:p>
          <a:p>
            <a:pPr algn="just"/>
            <a:endParaRPr lang="es-ES" sz="1400" spc="150" dirty="0">
              <a:ln w="11430"/>
              <a:latin typeface="gobCL" pitchFamily="50" charset="0"/>
            </a:endParaRPr>
          </a:p>
        </p:txBody>
      </p:sp>
    </p:spTree>
    <p:extLst>
      <p:ext uri="{BB962C8B-B14F-4D97-AF65-F5344CB8AC3E}">
        <p14:creationId xmlns:p14="http://schemas.microsoft.com/office/powerpoint/2010/main" val="7393084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solidFill>
                <a:prstClr val="black"/>
              </a:solidFill>
            </a:endParaRPr>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solidFill>
                <a:prstClr val="black"/>
              </a:solidFill>
            </a:endParaRPr>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solidFill>
                <a:prstClr val="black"/>
              </a:solidFill>
            </a:endParaRPr>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solidFill>
                <a:prstClr val="black"/>
              </a:solidFill>
            </a:endParaRPr>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solidFill>
                <a:prstClr val="black"/>
              </a:solidFill>
            </a:endParaRPr>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solidFill>
                <a:prstClr val="black"/>
              </a:solidFill>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solidFill>
                <a:prstClr val="black"/>
              </a:solidFill>
            </a:endParaRPr>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solidFill>
                <a:prstClr val="black"/>
              </a:solidFill>
            </a:endParaRPr>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solidFill>
                <a:prstClr val="black"/>
              </a:solidFill>
            </a:endParaRPr>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solidFill>
                <a:prstClr val="black"/>
              </a:solidFill>
            </a:endParaRPr>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solidFill>
                <a:prstClr val="black"/>
              </a:solidFill>
            </a:endParaRPr>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solidFill>
                <a:prstClr val="black"/>
              </a:solidFill>
            </a:endParaRPr>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solidFill>
                <a:prstClr val="black"/>
              </a:solidFill>
            </a:endParaRPr>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solidFill>
                <a:prstClr val="black"/>
              </a:solidFill>
            </a:endParaRPr>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solidFill>
                <a:prstClr val="black"/>
              </a:solidFill>
            </a:endParaRPr>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solidFill>
                <a:prstClr val="black"/>
              </a:solidFill>
            </a:endParaRPr>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solidFill>
                <a:prstClr val="black"/>
              </a:solidFill>
            </a:endParaRPr>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solidFill>
                <a:prstClr val="black"/>
              </a:solidFill>
            </a:endParaRPr>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r>
              <a:rPr sz="2050" b="1" spc="-5" dirty="0">
                <a:solidFill>
                  <a:srgbClr val="006CB8"/>
                </a:solidFill>
                <a:latin typeface="gobCL"/>
                <a:cs typeface="gobCL"/>
                <a:hlinkClick r:id="rId3"/>
              </a:rPr>
              <a:t>www.sernac.cl</a:t>
            </a:r>
            <a:endParaRPr sz="2050" dirty="0">
              <a:solidFill>
                <a:prstClr val="black"/>
              </a:solidFill>
              <a:latin typeface="gobCL"/>
              <a:cs typeface="gobCL"/>
            </a:endParaRPr>
          </a:p>
        </p:txBody>
      </p:sp>
      <p:sp>
        <p:nvSpPr>
          <p:cNvPr id="2" name="1 Marcador de número de diapositiva"/>
          <p:cNvSpPr>
            <a:spLocks noGrp="1"/>
          </p:cNvSpPr>
          <p:nvPr>
            <p:ph type="sldNum" sz="quarter" idx="7"/>
          </p:nvPr>
        </p:nvSpPr>
        <p:spPr/>
        <p:txBody>
          <a:bodyPr/>
          <a:lstStyle/>
          <a:p>
            <a:fld id="{B6F15528-21DE-4FAA-801E-634DDDAF4B2B}" type="slidenum">
              <a:rPr lang="es-CL" smtClean="0">
                <a:solidFill>
                  <a:prstClr val="black">
                    <a:tint val="75000"/>
                  </a:prstClr>
                </a:solidFill>
              </a:rPr>
              <a:pPr/>
              <a:t>15</a:t>
            </a:fld>
            <a:endParaRPr lang="es-CL" dirty="0">
              <a:solidFill>
                <a:prstClr val="black">
                  <a:tint val="75000"/>
                </a:prstClr>
              </a:solidFill>
            </a:endParaRPr>
          </a:p>
        </p:txBody>
      </p:sp>
      <p:sp>
        <p:nvSpPr>
          <p:cNvPr id="6" name="Rectángulo 5"/>
          <p:cNvSpPr/>
          <p:nvPr/>
        </p:nvSpPr>
        <p:spPr>
          <a:xfrm>
            <a:off x="685800" y="664773"/>
            <a:ext cx="7696200" cy="646331"/>
          </a:xfrm>
          <a:prstGeom prst="rect">
            <a:avLst/>
          </a:prstGeom>
        </p:spPr>
        <p:txBody>
          <a:bodyPr wrap="square">
            <a:spAutoFit/>
          </a:bodyPr>
          <a:lstStyle/>
          <a:p>
            <a:pPr algn="just"/>
            <a:r>
              <a:rPr lang="es-ES" b="1" spc="150" dirty="0" smtClean="0">
                <a:ln w="11430"/>
                <a:solidFill>
                  <a:srgbClr val="1F497D"/>
                </a:solidFill>
                <a:effectLst>
                  <a:outerShdw blurRad="25400" algn="tl" rotWithShape="0">
                    <a:srgbClr val="000000">
                      <a:alpha val="43000"/>
                    </a:srgbClr>
                  </a:outerShdw>
                </a:effectLst>
                <a:latin typeface="gobCL" pitchFamily="50" charset="0"/>
              </a:rPr>
              <a:t>Derechos de los consumidores posteriores a contratar el crédito</a:t>
            </a:r>
            <a:endParaRPr lang="es-ES" b="1" spc="150" dirty="0">
              <a:ln w="11430"/>
              <a:solidFill>
                <a:srgbClr val="1F497D"/>
              </a:solidFill>
              <a:effectLst>
                <a:outerShdw blurRad="25400" algn="tl" rotWithShape="0">
                  <a:srgbClr val="000000">
                    <a:alpha val="43000"/>
                  </a:srgbClr>
                </a:outerShdw>
              </a:effectLst>
              <a:latin typeface="gobCL" pitchFamily="50" charset="0"/>
            </a:endParaRPr>
          </a:p>
        </p:txBody>
      </p:sp>
      <p:sp>
        <p:nvSpPr>
          <p:cNvPr id="28" name="Rectángulo redondeado 27"/>
          <p:cNvSpPr/>
          <p:nvPr/>
        </p:nvSpPr>
        <p:spPr>
          <a:xfrm>
            <a:off x="819150" y="1545263"/>
            <a:ext cx="8458200" cy="5719603"/>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b="1" dirty="0" smtClean="0">
              <a:solidFill>
                <a:prstClr val="black"/>
              </a:solidFill>
              <a:latin typeface="gobCL" pitchFamily="50" charset="0"/>
            </a:endParaRPr>
          </a:p>
          <a:p>
            <a:endParaRPr lang="es-CL" b="1" dirty="0">
              <a:solidFill>
                <a:prstClr val="black"/>
              </a:solidFill>
              <a:latin typeface="gobCL" pitchFamily="50" charset="0"/>
            </a:endParaRPr>
          </a:p>
          <a:p>
            <a:endParaRPr lang="es-CL" b="1" dirty="0" smtClean="0">
              <a:solidFill>
                <a:prstClr val="black"/>
              </a:solidFill>
              <a:latin typeface="gobCL" pitchFamily="50" charset="0"/>
            </a:endParaRPr>
          </a:p>
          <a:p>
            <a:endParaRPr lang="es-CL" b="1" dirty="0">
              <a:solidFill>
                <a:prstClr val="black"/>
              </a:solidFill>
              <a:latin typeface="gobCL" pitchFamily="50" charset="0"/>
            </a:endParaRPr>
          </a:p>
          <a:p>
            <a:endParaRPr lang="es-CL" b="1" dirty="0" smtClean="0">
              <a:solidFill>
                <a:prstClr val="black"/>
              </a:solidFill>
              <a:latin typeface="gobCL" pitchFamily="50" charset="0"/>
            </a:endParaRPr>
          </a:p>
          <a:p>
            <a:endParaRPr lang="es-CL" b="1" dirty="0">
              <a:solidFill>
                <a:prstClr val="black"/>
              </a:solidFill>
              <a:latin typeface="gobCL" pitchFamily="50" charset="0"/>
            </a:endParaRPr>
          </a:p>
          <a:p>
            <a:endParaRPr lang="es-CL" b="1" dirty="0" smtClean="0">
              <a:solidFill>
                <a:prstClr val="black"/>
              </a:solidFill>
              <a:latin typeface="gobCL" pitchFamily="50" charset="0"/>
            </a:endParaRPr>
          </a:p>
          <a:p>
            <a:endParaRPr lang="es-CL" b="1" dirty="0">
              <a:solidFill>
                <a:prstClr val="black"/>
              </a:solidFill>
              <a:latin typeface="gobCL" pitchFamily="50" charset="0"/>
            </a:endParaRPr>
          </a:p>
          <a:p>
            <a:endParaRPr lang="es-CL" b="1" dirty="0" smtClean="0">
              <a:solidFill>
                <a:prstClr val="black"/>
              </a:solidFill>
              <a:latin typeface="gobCL" pitchFamily="50" charset="0"/>
            </a:endParaRPr>
          </a:p>
          <a:p>
            <a:endParaRPr lang="es-CL" b="1" dirty="0">
              <a:solidFill>
                <a:prstClr val="black"/>
              </a:solidFill>
              <a:latin typeface="gobCL" pitchFamily="50" charset="0"/>
            </a:endParaRPr>
          </a:p>
          <a:p>
            <a:endParaRPr lang="es-CL" b="1" dirty="0" smtClean="0">
              <a:solidFill>
                <a:prstClr val="black"/>
              </a:solidFill>
              <a:latin typeface="gobCL" pitchFamily="50" charset="0"/>
            </a:endParaRPr>
          </a:p>
          <a:p>
            <a:endParaRPr lang="es-CL" b="1" dirty="0">
              <a:solidFill>
                <a:prstClr val="black"/>
              </a:solidFill>
              <a:latin typeface="gobCL" pitchFamily="50" charset="0"/>
            </a:endParaRPr>
          </a:p>
          <a:p>
            <a:endParaRPr lang="es-CL" b="1" dirty="0" smtClean="0">
              <a:solidFill>
                <a:prstClr val="black"/>
              </a:solidFill>
              <a:latin typeface="gobCL" pitchFamily="50" charset="0"/>
            </a:endParaRPr>
          </a:p>
          <a:p>
            <a:endParaRPr lang="es-CL" b="1" dirty="0">
              <a:solidFill>
                <a:prstClr val="black"/>
              </a:solidFill>
              <a:latin typeface="gobCL" pitchFamily="50" charset="0"/>
            </a:endParaRPr>
          </a:p>
          <a:p>
            <a:endParaRPr lang="es-CL" b="1" dirty="0" smtClean="0">
              <a:solidFill>
                <a:prstClr val="black"/>
              </a:solidFill>
              <a:latin typeface="gobCL" pitchFamily="50" charset="0"/>
            </a:endParaRPr>
          </a:p>
          <a:p>
            <a:endParaRPr lang="es-CL" b="1" dirty="0" smtClean="0">
              <a:solidFill>
                <a:prstClr val="black"/>
              </a:solidFill>
              <a:latin typeface="gobCL" pitchFamily="50" charset="0"/>
            </a:endParaRPr>
          </a:p>
          <a:p>
            <a:endParaRPr lang="es-CL" b="1" dirty="0" smtClean="0">
              <a:solidFill>
                <a:prstClr val="black"/>
              </a:solidFill>
              <a:latin typeface="gobCL" pitchFamily="50" charset="0"/>
            </a:endParaRPr>
          </a:p>
          <a:p>
            <a:endParaRPr lang="es-CL" b="1" dirty="0">
              <a:solidFill>
                <a:prstClr val="black"/>
              </a:solidFill>
              <a:latin typeface="gobCL" pitchFamily="50" charset="0"/>
            </a:endParaRPr>
          </a:p>
          <a:p>
            <a:r>
              <a:rPr lang="es-CL" b="1" dirty="0" smtClean="0">
                <a:solidFill>
                  <a:prstClr val="black"/>
                </a:solidFill>
                <a:latin typeface="gobCL" pitchFamily="50" charset="0"/>
              </a:rPr>
              <a:t>DERECHOS Y DEBERES</a:t>
            </a:r>
          </a:p>
          <a:p>
            <a:endParaRPr lang="es-CL" b="1" dirty="0">
              <a:solidFill>
                <a:prstClr val="black"/>
              </a:solidFill>
              <a:latin typeface="gobCL" pitchFamily="50" charset="0"/>
            </a:endParaRPr>
          </a:p>
          <a:p>
            <a:pPr marL="285750" indent="-285750">
              <a:buFont typeface="Arial" panose="020B0604020202020204" pitchFamily="34" charset="0"/>
              <a:buChar char="•"/>
            </a:pPr>
            <a:r>
              <a:rPr lang="es-CL" b="1" dirty="0" smtClean="0">
                <a:solidFill>
                  <a:prstClr val="black"/>
                </a:solidFill>
                <a:latin typeface="gobCL" pitchFamily="50" charset="0"/>
              </a:rPr>
              <a:t>Con posterioridad a la formalización del crédito el cliente tiene derecho a que se le entregue una información periódica.</a:t>
            </a:r>
          </a:p>
          <a:p>
            <a:pPr marL="285750" indent="-285750">
              <a:buFont typeface="Arial" panose="020B0604020202020204" pitchFamily="34" charset="0"/>
              <a:buChar char="•"/>
            </a:pPr>
            <a:r>
              <a:rPr lang="es-CL" b="1" dirty="0" smtClean="0">
                <a:solidFill>
                  <a:prstClr val="black"/>
                </a:solidFill>
                <a:latin typeface="gobCL" pitchFamily="50" charset="0"/>
              </a:rPr>
              <a:t>Las instituciones financieras no puede restringir el pago automático o transferencia electrónica de la cuota, a la misma institución que le otorgo el crédito.</a:t>
            </a:r>
          </a:p>
          <a:p>
            <a:pPr marL="285750" indent="-285750">
              <a:buFont typeface="Arial" panose="020B0604020202020204" pitchFamily="34" charset="0"/>
              <a:buChar char="•"/>
            </a:pPr>
            <a:r>
              <a:rPr lang="es-CL" b="1" dirty="0" smtClean="0">
                <a:solidFill>
                  <a:prstClr val="black"/>
                </a:solidFill>
                <a:latin typeface="gobCL" pitchFamily="50" charset="0"/>
              </a:rPr>
              <a:t>En cualquier momento el consumidor tiene derecho a que el banco le entregue una liquidación de su crédito, y el costo de su término anticipado.</a:t>
            </a: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a:p>
            <a:pPr marL="285750" indent="-285750">
              <a:buFont typeface="Arial" panose="020B0604020202020204" pitchFamily="34" charset="0"/>
              <a:buChar char="•"/>
            </a:pPr>
            <a:endParaRPr lang="es-CL" dirty="0" smtClean="0">
              <a:solidFill>
                <a:prstClr val="black"/>
              </a:solidFill>
              <a:latin typeface="gobCL" pitchFamily="50" charset="0"/>
            </a:endParaRPr>
          </a:p>
        </p:txBody>
      </p:sp>
      <p:pic>
        <p:nvPicPr>
          <p:cNvPr id="30" name="Imagen 29"/>
          <p:cNvPicPr>
            <a:picLocks noChangeAspect="1"/>
          </p:cNvPicPr>
          <p:nvPr/>
        </p:nvPicPr>
        <p:blipFill>
          <a:blip r:embed="rId4"/>
          <a:stretch>
            <a:fillRect/>
          </a:stretch>
        </p:blipFill>
        <p:spPr>
          <a:xfrm>
            <a:off x="5306261" y="5269209"/>
            <a:ext cx="2752629" cy="1447800"/>
          </a:xfrm>
          <a:prstGeom prst="rect">
            <a:avLst/>
          </a:prstGeom>
        </p:spPr>
      </p:pic>
      <p:pic>
        <p:nvPicPr>
          <p:cNvPr id="32" name="Imagen 31"/>
          <p:cNvPicPr>
            <a:picLocks noChangeAspect="1"/>
          </p:cNvPicPr>
          <p:nvPr/>
        </p:nvPicPr>
        <p:blipFill>
          <a:blip r:embed="rId5"/>
          <a:stretch>
            <a:fillRect/>
          </a:stretch>
        </p:blipFill>
        <p:spPr>
          <a:xfrm>
            <a:off x="1600200" y="5244157"/>
            <a:ext cx="3203824" cy="1579445"/>
          </a:xfrm>
          <a:prstGeom prst="rect">
            <a:avLst/>
          </a:prstGeom>
        </p:spPr>
      </p:pic>
    </p:spTree>
    <p:extLst>
      <p:ext uri="{BB962C8B-B14F-4D97-AF65-F5344CB8AC3E}">
        <p14:creationId xmlns:p14="http://schemas.microsoft.com/office/powerpoint/2010/main" val="23034046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 name="1 Marcador de número de diapositiva"/>
          <p:cNvSpPr>
            <a:spLocks noGrp="1"/>
          </p:cNvSpPr>
          <p:nvPr>
            <p:ph type="sldNum" sz="quarter" idx="7"/>
          </p:nvPr>
        </p:nvSpPr>
        <p:spPr/>
        <p:txBody>
          <a:bodyPr/>
          <a:lstStyle/>
          <a:p>
            <a:fld id="{B6F15528-21DE-4FAA-801E-634DDDAF4B2B}" type="slidenum">
              <a:rPr lang="es-CL" smtClean="0"/>
              <a:t>16</a:t>
            </a:fld>
            <a:endParaRPr lang="es-CL" dirty="0"/>
          </a:p>
        </p:txBody>
      </p:sp>
      <p:sp>
        <p:nvSpPr>
          <p:cNvPr id="23" name="Rectangle 7"/>
          <p:cNvSpPr>
            <a:spLocks noChangeArrowheads="1"/>
          </p:cNvSpPr>
          <p:nvPr/>
        </p:nvSpPr>
        <p:spPr bwMode="auto">
          <a:xfrm>
            <a:off x="685800" y="4411663"/>
            <a:ext cx="1005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smtClean="0">
                <a:ln>
                  <a:noFill/>
                </a:ln>
                <a:solidFill>
                  <a:schemeClr val="tx1"/>
                </a:solidFill>
                <a:effectLst/>
                <a:latin typeface="Arial" panose="020B0604020202020204" pitchFamily="34" charset="0"/>
              </a:rPr>
              <a:t/>
            </a:r>
            <a:br>
              <a:rPr kumimoji="0" lang="es-CL" altLang="es-CL" sz="1800" b="0" i="0" u="none" strike="noStrike" cap="none" normalizeH="0" baseline="0" dirty="0" smtClean="0">
                <a:ln>
                  <a:noFill/>
                </a:ln>
                <a:solidFill>
                  <a:schemeClr val="tx1"/>
                </a:solidFill>
                <a:effectLst/>
                <a:latin typeface="Arial" panose="020B0604020202020204" pitchFamily="34" charset="0"/>
              </a:rPr>
            </a:b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pic>
        <p:nvPicPr>
          <p:cNvPr id="30" name="Imagen 29"/>
          <p:cNvPicPr>
            <a:picLocks noChangeAspect="1"/>
          </p:cNvPicPr>
          <p:nvPr/>
        </p:nvPicPr>
        <p:blipFill>
          <a:blip r:embed="rId4"/>
          <a:stretch>
            <a:fillRect/>
          </a:stretch>
        </p:blipFill>
        <p:spPr>
          <a:xfrm>
            <a:off x="2363492" y="1600200"/>
            <a:ext cx="6067425" cy="5284531"/>
          </a:xfrm>
          <a:prstGeom prst="rect">
            <a:avLst/>
          </a:prstGeom>
        </p:spPr>
      </p:pic>
      <p:sp>
        <p:nvSpPr>
          <p:cNvPr id="28" name="2 CuadroTexto"/>
          <p:cNvSpPr txBox="1"/>
          <p:nvPr/>
        </p:nvSpPr>
        <p:spPr>
          <a:xfrm>
            <a:off x="838200" y="916748"/>
            <a:ext cx="6324600" cy="830997"/>
          </a:xfrm>
          <a:prstGeom prst="rect">
            <a:avLst/>
          </a:prstGeom>
          <a:noFill/>
        </p:spPr>
        <p:txBody>
          <a:bodyPr wrap="square" rtlCol="0">
            <a:spAutoFit/>
          </a:bodyPr>
          <a:lstStyle/>
          <a:p>
            <a:pPr algn="just"/>
            <a:r>
              <a:rPr lang="es-CL" sz="3000" dirty="0" smtClean="0">
                <a:latin typeface="gobCL" pitchFamily="50" charset="0"/>
              </a:rPr>
              <a:t>III. CONSIDERACIONES ADICIONALES</a:t>
            </a:r>
          </a:p>
          <a:p>
            <a:pPr algn="just"/>
            <a:endParaRPr lang="es-CL" dirty="0">
              <a:latin typeface="gobCL" pitchFamily="50" charset="0"/>
            </a:endParaRPr>
          </a:p>
        </p:txBody>
      </p:sp>
    </p:spTree>
    <p:extLst>
      <p:ext uri="{BB962C8B-B14F-4D97-AF65-F5344CB8AC3E}">
        <p14:creationId xmlns:p14="http://schemas.microsoft.com/office/powerpoint/2010/main" val="8967809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 name="1 Marcador de número de diapositiva"/>
          <p:cNvSpPr>
            <a:spLocks noGrp="1"/>
          </p:cNvSpPr>
          <p:nvPr>
            <p:ph type="sldNum" sz="quarter" idx="7"/>
          </p:nvPr>
        </p:nvSpPr>
        <p:spPr/>
        <p:txBody>
          <a:bodyPr/>
          <a:lstStyle/>
          <a:p>
            <a:fld id="{B6F15528-21DE-4FAA-801E-634DDDAF4B2B}" type="slidenum">
              <a:rPr lang="es-CL" smtClean="0"/>
              <a:t>17</a:t>
            </a:fld>
            <a:endParaRPr lang="es-CL" dirty="0"/>
          </a:p>
        </p:txBody>
      </p:sp>
      <p:sp>
        <p:nvSpPr>
          <p:cNvPr id="3" name="2 Elipse"/>
          <p:cNvSpPr/>
          <p:nvPr/>
        </p:nvSpPr>
        <p:spPr>
          <a:xfrm>
            <a:off x="1219200" y="2488606"/>
            <a:ext cx="7505518" cy="19789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latin typeface="gobCL" pitchFamily="50" charset="0"/>
              </a:rPr>
              <a:t>Te recomendamos pagar siempre tu deuda dentro del tiempo informado por la entidad financiera, es decir</a:t>
            </a:r>
            <a:r>
              <a:rPr lang="es-CL" dirty="0" smtClean="0"/>
              <a:t>,</a:t>
            </a:r>
            <a:r>
              <a:rPr lang="es-CL" sz="1400" dirty="0" smtClean="0">
                <a:latin typeface="gobCL" pitchFamily="50" charset="0"/>
              </a:rPr>
              <a:t> hasta la fecha de pago de vencimiento de la cuota que te corresponde pagar. Lamentablemente, en ocasiones los deudores no pueden pagar y se atrasan. Si te ocurre esta situación, la entidad financiera te podrá cobrar por los siguientes conceptos:  </a:t>
            </a:r>
            <a:endParaRPr lang="es-CL" sz="1400" dirty="0">
              <a:latin typeface="gobCL" pitchFamily="50" charset="0"/>
            </a:endParaRPr>
          </a:p>
        </p:txBody>
      </p:sp>
      <p:sp>
        <p:nvSpPr>
          <p:cNvPr id="6" name="5 Elipse"/>
          <p:cNvSpPr/>
          <p:nvPr/>
        </p:nvSpPr>
        <p:spPr>
          <a:xfrm>
            <a:off x="969283" y="5424274"/>
            <a:ext cx="3542610" cy="2024417"/>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u="sng" dirty="0" smtClean="0">
                <a:solidFill>
                  <a:schemeClr val="accent1"/>
                </a:solidFill>
                <a:latin typeface="gobCL" pitchFamily="50" charset="0"/>
              </a:rPr>
              <a:t>Interés por mora</a:t>
            </a:r>
          </a:p>
          <a:p>
            <a:pPr algn="ctr"/>
            <a:r>
              <a:rPr lang="es-CL" sz="1200" dirty="0" smtClean="0">
                <a:solidFill>
                  <a:schemeClr val="accent1"/>
                </a:solidFill>
                <a:latin typeface="gobCL" pitchFamily="50" charset="0"/>
              </a:rPr>
              <a:t>Por cada día de atraso, se te cobrará un interés por mora el que no podrá exceder un techo dado, que se denomina Tasa de Interés </a:t>
            </a:r>
            <a:r>
              <a:rPr lang="es-CL" sz="1200" dirty="0">
                <a:solidFill>
                  <a:schemeClr val="accent1"/>
                </a:solidFill>
                <a:latin typeface="gobCL" pitchFamily="50" charset="0"/>
              </a:rPr>
              <a:t>M</a:t>
            </a:r>
            <a:r>
              <a:rPr lang="es-CL" sz="1200" dirty="0" smtClean="0">
                <a:solidFill>
                  <a:schemeClr val="accent1"/>
                </a:solidFill>
                <a:latin typeface="gobCL" pitchFamily="50" charset="0"/>
              </a:rPr>
              <a:t>áximo Convencional (TCM), estimado y publicado por la Superintendencia de Bancos e Instituciones Financieras todos los meses. </a:t>
            </a:r>
            <a:endParaRPr lang="es-CL" sz="1200" dirty="0">
              <a:solidFill>
                <a:schemeClr val="accent1"/>
              </a:solidFill>
              <a:latin typeface="gobCL" pitchFamily="50" charset="0"/>
            </a:endParaRPr>
          </a:p>
        </p:txBody>
      </p:sp>
      <p:sp>
        <p:nvSpPr>
          <p:cNvPr id="30" name="29 Elipse"/>
          <p:cNvSpPr/>
          <p:nvPr/>
        </p:nvSpPr>
        <p:spPr>
          <a:xfrm>
            <a:off x="5400452" y="5474387"/>
            <a:ext cx="3683192" cy="209195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u="sng" dirty="0" smtClean="0">
                <a:solidFill>
                  <a:schemeClr val="accent1"/>
                </a:solidFill>
                <a:latin typeface="gobCL" pitchFamily="50" charset="0"/>
              </a:rPr>
              <a:t>Gastos de cobranza</a:t>
            </a:r>
          </a:p>
          <a:p>
            <a:pPr algn="ctr"/>
            <a:r>
              <a:rPr lang="es-CL" sz="1200" dirty="0" smtClean="0">
                <a:solidFill>
                  <a:schemeClr val="accent1"/>
                </a:solidFill>
                <a:latin typeface="gobCL" pitchFamily="50" charset="0"/>
              </a:rPr>
              <a:t>Es un cobro que se genera por concepto de gestionar el pago de </a:t>
            </a:r>
            <a:r>
              <a:rPr lang="es-CL" sz="1200" dirty="0">
                <a:solidFill>
                  <a:schemeClr val="accent1"/>
                </a:solidFill>
                <a:latin typeface="gobCL" pitchFamily="50" charset="0"/>
              </a:rPr>
              <a:t> </a:t>
            </a:r>
            <a:r>
              <a:rPr lang="es-CL" sz="1200" dirty="0" smtClean="0">
                <a:solidFill>
                  <a:schemeClr val="accent1"/>
                </a:solidFill>
                <a:latin typeface="gobCL" pitchFamily="50" charset="0"/>
              </a:rPr>
              <a:t>una cuota o deuda impaga. Es una instancia de cobro extrajudicial, es decir, existe un período donde la entidad financiera gestiona por sí misma o por un tercero el pago de la deuda respectiva . </a:t>
            </a:r>
            <a:endParaRPr lang="es-CL" sz="1200" dirty="0">
              <a:solidFill>
                <a:schemeClr val="accent1"/>
              </a:solidFill>
              <a:latin typeface="gobCL" pitchFamily="50" charset="0"/>
            </a:endParaRPr>
          </a:p>
        </p:txBody>
      </p:sp>
      <p:sp>
        <p:nvSpPr>
          <p:cNvPr id="7" name="Rectángulo 6"/>
          <p:cNvSpPr/>
          <p:nvPr/>
        </p:nvSpPr>
        <p:spPr>
          <a:xfrm>
            <a:off x="1485900" y="2043374"/>
            <a:ext cx="7315200" cy="369332"/>
          </a:xfrm>
          <a:prstGeom prst="rect">
            <a:avLst/>
          </a:prstGeom>
        </p:spPr>
        <p:txBody>
          <a:bodyPr wrap="square">
            <a:spAutoFit/>
          </a:bodyPr>
          <a:lstStyle/>
          <a:p>
            <a:pPr algn="just"/>
            <a:r>
              <a:rPr lang="es-ES" b="1" spc="150" dirty="0" smtClean="0">
                <a:ln w="11430"/>
                <a:solidFill>
                  <a:schemeClr val="tx2"/>
                </a:solidFill>
                <a:effectLst>
                  <a:outerShdw blurRad="25400" algn="tl" rotWithShape="0">
                    <a:srgbClr val="000000">
                      <a:alpha val="43000"/>
                    </a:srgbClr>
                  </a:outerShdw>
                </a:effectLst>
                <a:latin typeface="gobCL" pitchFamily="50" charset="0"/>
              </a:rPr>
              <a:t>¿QUÉ PASA SI NO PAGO MI CUOTA A TIEMPO?</a:t>
            </a:r>
            <a:endParaRPr lang="es-ES" b="1" spc="150" dirty="0">
              <a:ln w="11430"/>
              <a:solidFill>
                <a:schemeClr val="tx2"/>
              </a:solidFill>
              <a:effectLst>
                <a:outerShdw blurRad="25400" algn="tl" rotWithShape="0">
                  <a:srgbClr val="000000">
                    <a:alpha val="43000"/>
                  </a:srgbClr>
                </a:outerShdw>
              </a:effectLst>
              <a:latin typeface="gobCL" pitchFamily="50" charset="0"/>
            </a:endParaRPr>
          </a:p>
        </p:txBody>
      </p:sp>
      <p:sp>
        <p:nvSpPr>
          <p:cNvPr id="4" name="Flecha abajo 3"/>
          <p:cNvSpPr/>
          <p:nvPr/>
        </p:nvSpPr>
        <p:spPr>
          <a:xfrm rot="2038065">
            <a:off x="2579698" y="4350528"/>
            <a:ext cx="409266" cy="9035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Flecha abajo 31"/>
          <p:cNvSpPr/>
          <p:nvPr/>
        </p:nvSpPr>
        <p:spPr>
          <a:xfrm rot="18989456">
            <a:off x="6610641" y="4291567"/>
            <a:ext cx="348414" cy="961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Rectángulo 27"/>
          <p:cNvSpPr/>
          <p:nvPr/>
        </p:nvSpPr>
        <p:spPr>
          <a:xfrm>
            <a:off x="781050" y="641196"/>
            <a:ext cx="8534400" cy="923330"/>
          </a:xfrm>
          <a:prstGeom prst="rect">
            <a:avLst/>
          </a:prstGeom>
        </p:spPr>
        <p:txBody>
          <a:bodyPr wrap="square">
            <a:spAutoFit/>
          </a:bodyPr>
          <a:lstStyle/>
          <a:p>
            <a:pPr algn="just"/>
            <a:r>
              <a:rPr lang="es-ES" b="1" spc="150" dirty="0" smtClean="0">
                <a:ln w="11430"/>
                <a:solidFill>
                  <a:schemeClr val="tx2"/>
                </a:solidFill>
                <a:effectLst>
                  <a:outerShdw blurRad="25400" algn="tl" rotWithShape="0">
                    <a:srgbClr val="000000">
                      <a:alpha val="43000"/>
                    </a:srgbClr>
                  </a:outerShdw>
                </a:effectLst>
                <a:latin typeface="gobCL" pitchFamily="50" charset="0"/>
              </a:rPr>
              <a:t>Ahora, que conocemos los conceptos más importantes asociados a  un crédito de consumo y algunos valores referenciales, a continuación revisaremos algunos aspectos de interés sobre este producto.</a:t>
            </a:r>
            <a:endParaRPr lang="es-ES" b="1" spc="150" dirty="0">
              <a:ln w="11430"/>
              <a:solidFill>
                <a:schemeClr val="tx2"/>
              </a:solidFill>
              <a:effectLst>
                <a:outerShdw blurRad="25400" algn="tl" rotWithShape="0">
                  <a:srgbClr val="000000">
                    <a:alpha val="43000"/>
                  </a:srgbClr>
                </a:outerShdw>
              </a:effectLst>
              <a:latin typeface="gobCL" pitchFamily="50" charset="0"/>
            </a:endParaRPr>
          </a:p>
        </p:txBody>
      </p:sp>
    </p:spTree>
    <p:extLst>
      <p:ext uri="{BB962C8B-B14F-4D97-AF65-F5344CB8AC3E}">
        <p14:creationId xmlns:p14="http://schemas.microsoft.com/office/powerpoint/2010/main" val="33204591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5" name="2 CuadroTexto"/>
          <p:cNvSpPr txBox="1"/>
          <p:nvPr/>
        </p:nvSpPr>
        <p:spPr>
          <a:xfrm>
            <a:off x="838200" y="916748"/>
            <a:ext cx="8229600" cy="1015663"/>
          </a:xfrm>
          <a:prstGeom prst="rect">
            <a:avLst/>
          </a:prstGeom>
          <a:noFill/>
        </p:spPr>
        <p:txBody>
          <a:bodyPr wrap="square" rtlCol="0">
            <a:spAutoFit/>
          </a:bodyPr>
          <a:lstStyle/>
          <a:p>
            <a:pPr algn="just"/>
            <a:r>
              <a:rPr lang="es-CL" sz="3000" dirty="0" smtClean="0">
                <a:latin typeface="gobCL" pitchFamily="50" charset="0"/>
              </a:rPr>
              <a:t>IV. EJEMPLOS DE COSTO DE CRÉDITO DE CONSUMO SIN SEGURO DESGRAVAMEN*</a:t>
            </a:r>
            <a:endParaRPr lang="es-CL" dirty="0">
              <a:latin typeface="gobCL" pitchFamily="50" charset="0"/>
            </a:endParaRPr>
          </a:p>
        </p:txBody>
      </p:sp>
      <p:pic>
        <p:nvPicPr>
          <p:cNvPr id="5122" name="Picture 2" descr="Resultado de imagen para IMAGENES DE CREDITO AUTOMO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550" y="2438400"/>
            <a:ext cx="5867400" cy="3884625"/>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7"/>
          </p:nvPr>
        </p:nvSpPr>
        <p:spPr/>
        <p:txBody>
          <a:bodyPr/>
          <a:lstStyle/>
          <a:p>
            <a:fld id="{B6F15528-21DE-4FAA-801E-634DDDAF4B2B}" type="slidenum">
              <a:rPr lang="es-CL" smtClean="0"/>
              <a:t>18</a:t>
            </a:fld>
            <a:endParaRPr lang="es-CL"/>
          </a:p>
        </p:txBody>
      </p:sp>
      <p:sp>
        <p:nvSpPr>
          <p:cNvPr id="3" name="Rectángulo 2"/>
          <p:cNvSpPr/>
          <p:nvPr/>
        </p:nvSpPr>
        <p:spPr>
          <a:xfrm>
            <a:off x="462060" y="7095616"/>
            <a:ext cx="9328912" cy="338554"/>
          </a:xfrm>
          <a:prstGeom prst="rect">
            <a:avLst/>
          </a:prstGeom>
        </p:spPr>
        <p:txBody>
          <a:bodyPr wrap="square">
            <a:spAutoFit/>
          </a:bodyPr>
          <a:lstStyle/>
          <a:p>
            <a:pPr fontAlgn="b"/>
            <a:r>
              <a:rPr lang="es-ES" sz="800" dirty="0" smtClean="0">
                <a:solidFill>
                  <a:srgbClr val="000000"/>
                </a:solidFill>
                <a:latin typeface="gobCL" pitchFamily="50" charset="0"/>
              </a:rPr>
              <a:t>* Sobre </a:t>
            </a:r>
            <a:r>
              <a:rPr lang="es-ES" sz="800" dirty="0" smtClean="0">
                <a:latin typeface="gobCL" pitchFamily="50" charset="0"/>
              </a:rPr>
              <a:t>La </a:t>
            </a:r>
            <a:r>
              <a:rPr lang="es-ES" sz="800" dirty="0">
                <a:latin typeface="gobCL" pitchFamily="50" charset="0"/>
              </a:rPr>
              <a:t>voluntariedad o exigencia de la contratación del seguro de desgravamen para la obtención de un crédito social, las Cajas de Compensación (CCAF) por normativa de la Superintendencia de Seguridad Social, deben exigirlo, sin distinguir entre afiliados pensionados o </a:t>
            </a:r>
            <a:r>
              <a:rPr lang="es-ES" sz="800" dirty="0" smtClean="0">
                <a:latin typeface="gobCL" pitchFamily="50" charset="0"/>
              </a:rPr>
              <a:t>activos</a:t>
            </a:r>
            <a:endParaRPr lang="es-ES" sz="800" dirty="0">
              <a:solidFill>
                <a:srgbClr val="000000"/>
              </a:solidFill>
              <a:latin typeface="gobCL" pitchFamily="50" charset="0"/>
            </a:endParaRPr>
          </a:p>
        </p:txBody>
      </p:sp>
    </p:spTree>
    <p:extLst>
      <p:ext uri="{BB962C8B-B14F-4D97-AF65-F5344CB8AC3E}">
        <p14:creationId xmlns:p14="http://schemas.microsoft.com/office/powerpoint/2010/main" val="37320153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3" name="Rectángulo 22"/>
          <p:cNvSpPr/>
          <p:nvPr/>
        </p:nvSpPr>
        <p:spPr>
          <a:xfrm>
            <a:off x="685800" y="609600"/>
            <a:ext cx="8534400" cy="646331"/>
          </a:xfrm>
          <a:prstGeom prst="rect">
            <a:avLst/>
          </a:prstGeom>
        </p:spPr>
        <p:txBody>
          <a:bodyPr wrap="square">
            <a:spAutoFit/>
          </a:bodyPr>
          <a:lstStyle/>
          <a:p>
            <a:pPr algn="just"/>
            <a:r>
              <a:rPr lang="es-ES" b="1" spc="150" dirty="0" smtClean="0">
                <a:ln w="11430"/>
                <a:solidFill>
                  <a:schemeClr val="tx2"/>
                </a:solidFill>
                <a:effectLst>
                  <a:outerShdw blurRad="25400" algn="tl" rotWithShape="0">
                    <a:srgbClr val="000000">
                      <a:alpha val="43000"/>
                    </a:srgbClr>
                  </a:outerShdw>
                </a:effectLst>
                <a:latin typeface="gobCL" pitchFamily="50" charset="0"/>
              </a:rPr>
              <a:t>¿CUÁL ES EL COSTO TOTAL DEL CRÉDITO DE CONSUMO POR $1.000.000 EN LA BANCA?</a:t>
            </a:r>
            <a:endParaRPr lang="es-ES" b="1" spc="150" dirty="0">
              <a:ln w="11430"/>
              <a:solidFill>
                <a:schemeClr val="tx2"/>
              </a:solidFill>
              <a:effectLst>
                <a:outerShdw blurRad="25400" algn="tl" rotWithShape="0">
                  <a:srgbClr val="000000">
                    <a:alpha val="43000"/>
                  </a:srgbClr>
                </a:outerShdw>
              </a:effectLst>
              <a:latin typeface="gobCL" pitchFamily="50" charset="0"/>
            </a:endParaRPr>
          </a:p>
        </p:txBody>
      </p:sp>
      <p:sp>
        <p:nvSpPr>
          <p:cNvPr id="25" name="Rectángulo 24"/>
          <p:cNvSpPr/>
          <p:nvPr/>
        </p:nvSpPr>
        <p:spPr>
          <a:xfrm>
            <a:off x="685800" y="1233607"/>
            <a:ext cx="8534400" cy="738664"/>
          </a:xfrm>
          <a:prstGeom prst="rect">
            <a:avLst/>
          </a:prstGeom>
        </p:spPr>
        <p:txBody>
          <a:bodyPr wrap="square">
            <a:spAutoFit/>
          </a:bodyPr>
          <a:lstStyle/>
          <a:p>
            <a:pPr algn="just"/>
            <a:r>
              <a:rPr lang="es-ES" sz="1400" spc="150" dirty="0" smtClean="0">
                <a:ln w="11430"/>
                <a:latin typeface="gobCL" pitchFamily="50" charset="0"/>
              </a:rPr>
              <a:t>Al comparar el CTC por un monto de $1.000.000, a 24 meses plazo, sin seguro desgravamen, de acuerdo a la información recogida de las páginas web  de las entidades financieras, entre el 5 y el 7 de marzo del presente año, los resultados obtenidos fueron los siguientes:</a:t>
            </a:r>
          </a:p>
        </p:txBody>
      </p:sp>
      <p:sp>
        <p:nvSpPr>
          <p:cNvPr id="3" name="CuadroTexto 2"/>
          <p:cNvSpPr txBox="1"/>
          <p:nvPr/>
        </p:nvSpPr>
        <p:spPr>
          <a:xfrm>
            <a:off x="4476750" y="7135802"/>
            <a:ext cx="1143000" cy="246221"/>
          </a:xfrm>
          <a:prstGeom prst="rect">
            <a:avLst/>
          </a:prstGeom>
          <a:noFill/>
        </p:spPr>
        <p:txBody>
          <a:bodyPr wrap="square" rtlCol="0">
            <a:spAutoFit/>
          </a:bodyPr>
          <a:lstStyle/>
          <a:p>
            <a:r>
              <a:rPr lang="es-CL" sz="1000" dirty="0" smtClean="0"/>
              <a:t>Fuente: </a:t>
            </a:r>
            <a:r>
              <a:rPr lang="es-CL" sz="1000" dirty="0" err="1" smtClean="0"/>
              <a:t>Sernac</a:t>
            </a:r>
            <a:r>
              <a:rPr lang="es-CL" sz="1000" dirty="0" smtClean="0"/>
              <a:t>.</a:t>
            </a:r>
            <a:endParaRPr lang="es-CL" sz="1000" dirty="0"/>
          </a:p>
        </p:txBody>
      </p:sp>
      <p:sp>
        <p:nvSpPr>
          <p:cNvPr id="2" name="Marcador de número de diapositiva 1"/>
          <p:cNvSpPr>
            <a:spLocks noGrp="1"/>
          </p:cNvSpPr>
          <p:nvPr>
            <p:ph type="sldNum" sz="quarter" idx="7"/>
          </p:nvPr>
        </p:nvSpPr>
        <p:spPr/>
        <p:txBody>
          <a:bodyPr/>
          <a:lstStyle/>
          <a:p>
            <a:fld id="{B6F15528-21DE-4FAA-801E-634DDDAF4B2B}" type="slidenum">
              <a:rPr lang="es-CL" smtClean="0"/>
              <a:t>19</a:t>
            </a:fld>
            <a:endParaRPr lang="es-CL"/>
          </a:p>
        </p:txBody>
      </p:sp>
      <p:pic>
        <p:nvPicPr>
          <p:cNvPr id="4" name="Imagen 3"/>
          <p:cNvPicPr>
            <a:picLocks noChangeAspect="1"/>
          </p:cNvPicPr>
          <p:nvPr/>
        </p:nvPicPr>
        <p:blipFill>
          <a:blip r:embed="rId4"/>
          <a:stretch>
            <a:fillRect/>
          </a:stretch>
        </p:blipFill>
        <p:spPr>
          <a:xfrm>
            <a:off x="515911" y="2187714"/>
            <a:ext cx="9237325" cy="4975756"/>
          </a:xfrm>
          <a:prstGeom prst="rect">
            <a:avLst/>
          </a:prstGeom>
        </p:spPr>
      </p:pic>
      <p:graphicFrame>
        <p:nvGraphicFramePr>
          <p:cNvPr id="28" name="Tabla 27"/>
          <p:cNvGraphicFramePr>
            <a:graphicFrameLocks noGrp="1"/>
          </p:cNvGraphicFramePr>
          <p:nvPr>
            <p:extLst>
              <p:ext uri="{D42A27DB-BD31-4B8C-83A1-F6EECF244321}">
                <p14:modId xmlns:p14="http://schemas.microsoft.com/office/powerpoint/2010/main" val="3083990559"/>
              </p:ext>
            </p:extLst>
          </p:nvPr>
        </p:nvGraphicFramePr>
        <p:xfrm>
          <a:off x="531622" y="7228332"/>
          <a:ext cx="7015462" cy="670692"/>
        </p:xfrm>
        <a:graphic>
          <a:graphicData uri="http://schemas.openxmlformats.org/drawingml/2006/table">
            <a:tbl>
              <a:tblPr>
                <a:tableStyleId>{5C22544A-7EE6-4342-B048-85BDC9FD1C3A}</a:tableStyleId>
              </a:tblPr>
              <a:tblGrid>
                <a:gridCol w="7015462">
                  <a:extLst>
                    <a:ext uri="{9D8B030D-6E8A-4147-A177-3AD203B41FA5}">
                      <a16:colId xmlns:a16="http://schemas.microsoft.com/office/drawing/2014/main" val="2989710536"/>
                    </a:ext>
                  </a:extLst>
                </a:gridCol>
              </a:tblGrid>
              <a:tr h="130723">
                <a:tc>
                  <a:txBody>
                    <a:bodyPr/>
                    <a:lstStyle/>
                    <a:p>
                      <a:pPr algn="l" fontAlgn="b"/>
                      <a:r>
                        <a:rPr lang="es-ES" sz="800" u="none" strike="noStrike" baseline="0" dirty="0" smtClean="0">
                          <a:effectLst/>
                          <a:latin typeface="gobCL" pitchFamily="50" charset="0"/>
                        </a:rPr>
                        <a:t>Nota :  Bancos no considerados en la comparación </a:t>
                      </a:r>
                    </a:p>
                    <a:p>
                      <a:pPr algn="l" fontAlgn="b"/>
                      <a:r>
                        <a:rPr lang="es-ES" sz="800" u="none" strike="noStrike" baseline="0" dirty="0" smtClean="0">
                          <a:effectLst/>
                          <a:latin typeface="gobCL" pitchFamily="50" charset="0"/>
                        </a:rPr>
                        <a:t>             El banco Internacional no contaba con simulador al momento de la recolección de datos. </a:t>
                      </a:r>
                    </a:p>
                    <a:p>
                      <a:pPr algn="l" fontAlgn="b"/>
                      <a:r>
                        <a:rPr lang="es-ES" sz="800" u="none" strike="noStrike" baseline="0" dirty="0" smtClean="0">
                          <a:effectLst/>
                          <a:latin typeface="gobCL" pitchFamily="50" charset="0"/>
                        </a:rPr>
                        <a:t>             En banco BCI no se pudo simular sin seguro desgravamen </a:t>
                      </a:r>
                    </a:p>
                    <a:p>
                      <a:pPr algn="l" fontAlgn="b"/>
                      <a:r>
                        <a:rPr lang="es-ES" sz="800" u="none" strike="noStrike" baseline="0" dirty="0" smtClean="0">
                          <a:effectLst/>
                          <a:latin typeface="gobCL" pitchFamily="50" charset="0"/>
                        </a:rPr>
                        <a:t>             En Banco Security el monto minino para simular es de $1.500.000</a:t>
                      </a:r>
                      <a:endParaRPr lang="es-ES" sz="800" b="0" i="0" u="none" strike="noStrike" dirty="0">
                        <a:solidFill>
                          <a:srgbClr val="000000"/>
                        </a:solidFill>
                        <a:effectLst/>
                        <a:latin typeface="gobCL" pitchFamily="50" charset="0"/>
                      </a:endParaRPr>
                    </a:p>
                  </a:txBody>
                  <a:tcPr marL="0" marR="0" marT="0" marB="0" anchor="b">
                    <a:noFill/>
                  </a:tcPr>
                </a:tc>
                <a:extLst>
                  <a:ext uri="{0D108BD9-81ED-4DB2-BD59-A6C34878D82A}">
                    <a16:rowId xmlns:a16="http://schemas.microsoft.com/office/drawing/2014/main" val="1746295943"/>
                  </a:ext>
                </a:extLst>
              </a:tr>
              <a:tr h="183012">
                <a:tc>
                  <a:txBody>
                    <a:bodyPr/>
                    <a:lstStyle/>
                    <a:p>
                      <a:pPr algn="l" fontAlgn="b"/>
                      <a:endParaRPr lang="es-ES" sz="800" b="0" i="0" u="none" strike="noStrike" dirty="0">
                        <a:solidFill>
                          <a:srgbClr val="000000"/>
                        </a:solidFill>
                        <a:effectLst/>
                        <a:latin typeface="gobCL" pitchFamily="50" charset="0"/>
                      </a:endParaRPr>
                    </a:p>
                  </a:txBody>
                  <a:tcPr marL="0" marR="0" marT="0" marB="0" anchor="b">
                    <a:noFill/>
                  </a:tcPr>
                </a:tc>
                <a:extLst>
                  <a:ext uri="{0D108BD9-81ED-4DB2-BD59-A6C34878D82A}">
                    <a16:rowId xmlns:a16="http://schemas.microsoft.com/office/drawing/2014/main" val="605344629"/>
                  </a:ext>
                </a:extLst>
              </a:tr>
            </a:tbl>
          </a:graphicData>
        </a:graphic>
      </p:graphicFrame>
    </p:spTree>
    <p:extLst>
      <p:ext uri="{BB962C8B-B14F-4D97-AF65-F5344CB8AC3E}">
        <p14:creationId xmlns:p14="http://schemas.microsoft.com/office/powerpoint/2010/main" val="5128346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 name="1 Marcador de número de diapositiva"/>
          <p:cNvSpPr>
            <a:spLocks noGrp="1"/>
          </p:cNvSpPr>
          <p:nvPr>
            <p:ph type="sldNum" sz="quarter" idx="7"/>
          </p:nvPr>
        </p:nvSpPr>
        <p:spPr/>
        <p:txBody>
          <a:bodyPr/>
          <a:lstStyle/>
          <a:p>
            <a:fld id="{B6F15528-21DE-4FAA-801E-634DDDAF4B2B}" type="slidenum">
              <a:rPr lang="es-CL" smtClean="0"/>
              <a:t>2</a:t>
            </a:fld>
            <a:endParaRPr lang="es-CL" dirty="0"/>
          </a:p>
        </p:txBody>
      </p:sp>
      <p:sp>
        <p:nvSpPr>
          <p:cNvPr id="30" name="5 Rectángulo"/>
          <p:cNvSpPr/>
          <p:nvPr/>
        </p:nvSpPr>
        <p:spPr>
          <a:xfrm>
            <a:off x="609600" y="1143000"/>
            <a:ext cx="8610600" cy="46166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just"/>
            <a:r>
              <a:rPr lang="es-ES" sz="2400" b="1" spc="150" dirty="0" smtClean="0">
                <a:ln w="11430"/>
                <a:solidFill>
                  <a:schemeClr val="tx2"/>
                </a:solidFill>
                <a:effectLst>
                  <a:outerShdw blurRad="25400" algn="tl" rotWithShape="0">
                    <a:srgbClr val="000000">
                      <a:alpha val="43000"/>
                    </a:srgbClr>
                  </a:outerShdw>
                </a:effectLst>
                <a:latin typeface="gobCL" pitchFamily="50" charset="0"/>
              </a:rPr>
              <a:t>GUÍA EXPLICATIVA DEL CRÉDITO DE CONSUMO</a:t>
            </a:r>
            <a:endParaRPr lang="es-ES" sz="2400" b="1" cap="none" spc="150" dirty="0">
              <a:ln w="11430"/>
              <a:solidFill>
                <a:schemeClr val="tx2"/>
              </a:solidFill>
              <a:effectLst>
                <a:outerShdw blurRad="25400" algn="tl" rotWithShape="0">
                  <a:srgbClr val="000000">
                    <a:alpha val="43000"/>
                  </a:srgbClr>
                </a:outerShdw>
              </a:effectLst>
              <a:latin typeface="gobCL" pitchFamily="50" charset="0"/>
            </a:endParaRPr>
          </a:p>
        </p:txBody>
      </p:sp>
      <p:sp>
        <p:nvSpPr>
          <p:cNvPr id="32" name="2 CuadroTexto"/>
          <p:cNvSpPr txBox="1"/>
          <p:nvPr/>
        </p:nvSpPr>
        <p:spPr>
          <a:xfrm>
            <a:off x="609600" y="2057400"/>
            <a:ext cx="8915400" cy="1477328"/>
          </a:xfrm>
          <a:prstGeom prst="rect">
            <a:avLst/>
          </a:prstGeom>
          <a:noFill/>
        </p:spPr>
        <p:txBody>
          <a:bodyPr wrap="square" rtlCol="0">
            <a:spAutoFit/>
          </a:bodyPr>
          <a:lstStyle/>
          <a:p>
            <a:pPr algn="just"/>
            <a:r>
              <a:rPr lang="es-ES" dirty="0" smtClean="0">
                <a:latin typeface="gobCL" pitchFamily="50" charset="0"/>
              </a:rPr>
              <a:t>La presente guía tiene por objetivos, brindarle a usted, los principales conceptos asociados a créditos de consumo, entregarle información del costo total del crédito y realizar recomendaciones generales acerca del uso de</a:t>
            </a:r>
            <a:r>
              <a:rPr lang="es-ES" dirty="0">
                <a:latin typeface="gobCL" pitchFamily="50" charset="0"/>
              </a:rPr>
              <a:t> </a:t>
            </a:r>
            <a:r>
              <a:rPr lang="es-ES" dirty="0" smtClean="0">
                <a:latin typeface="gobCL" pitchFamily="50" charset="0"/>
              </a:rPr>
              <a:t>este producto. </a:t>
            </a:r>
            <a:endParaRPr lang="es-ES" dirty="0">
              <a:latin typeface="gobCL" pitchFamily="50" charset="0"/>
            </a:endParaRPr>
          </a:p>
          <a:p>
            <a:pPr algn="just"/>
            <a:endParaRPr lang="es-ES" dirty="0" smtClean="0">
              <a:latin typeface="gobCL" pitchFamily="50" charset="0"/>
            </a:endParaRPr>
          </a:p>
          <a:p>
            <a:pPr algn="just"/>
            <a:r>
              <a:rPr lang="es-ES" dirty="0" smtClean="0">
                <a:latin typeface="gobCL" pitchFamily="50" charset="0"/>
              </a:rPr>
              <a:t>La estructura de esta guía, dice relación con los siguientes aspectos: </a:t>
            </a:r>
            <a:endParaRPr lang="es-CL" dirty="0">
              <a:latin typeface="gobCL" pitchFamily="50" charset="0"/>
            </a:endParaRPr>
          </a:p>
        </p:txBody>
      </p:sp>
      <p:sp>
        <p:nvSpPr>
          <p:cNvPr id="25" name="2 CuadroTexto"/>
          <p:cNvSpPr txBox="1"/>
          <p:nvPr/>
        </p:nvSpPr>
        <p:spPr>
          <a:xfrm>
            <a:off x="2286000" y="4191000"/>
            <a:ext cx="5410200" cy="2031325"/>
          </a:xfrm>
          <a:prstGeom prst="rect">
            <a:avLst/>
          </a:prstGeom>
          <a:noFill/>
        </p:spPr>
        <p:txBody>
          <a:bodyPr wrap="square" rtlCol="0">
            <a:spAutoFit/>
          </a:bodyPr>
          <a:lstStyle/>
          <a:p>
            <a:pPr marL="400050" indent="-400050" algn="just">
              <a:buFont typeface="+mj-lt"/>
              <a:buAutoNum type="romanUcPeriod"/>
            </a:pPr>
            <a:r>
              <a:rPr lang="es-CL" dirty="0" smtClean="0">
                <a:latin typeface="gobCL" pitchFamily="50" charset="0"/>
              </a:rPr>
              <a:t>Marco Conceptual.</a:t>
            </a:r>
          </a:p>
          <a:p>
            <a:pPr marL="400050" indent="-400050" algn="just">
              <a:buFont typeface="+mj-lt"/>
              <a:buAutoNum type="romanUcPeriod"/>
            </a:pPr>
            <a:r>
              <a:rPr lang="es-CL" dirty="0" smtClean="0">
                <a:latin typeface="gobCL" pitchFamily="50" charset="0"/>
              </a:rPr>
              <a:t>Proceso de Contratación.</a:t>
            </a:r>
          </a:p>
          <a:p>
            <a:pPr marL="400050" indent="-400050" algn="just">
              <a:buFont typeface="+mj-lt"/>
              <a:buAutoNum type="romanUcPeriod"/>
            </a:pPr>
            <a:r>
              <a:rPr lang="es-CL" dirty="0" smtClean="0">
                <a:latin typeface="gobCL" pitchFamily="50" charset="0"/>
              </a:rPr>
              <a:t>Costos del Crédito.</a:t>
            </a:r>
          </a:p>
          <a:p>
            <a:pPr marL="400050" indent="-400050" algn="just">
              <a:buFont typeface="+mj-lt"/>
              <a:buAutoNum type="romanUcPeriod"/>
            </a:pPr>
            <a:r>
              <a:rPr lang="es-CL" dirty="0" smtClean="0">
                <a:latin typeface="gobCL" pitchFamily="50" charset="0"/>
              </a:rPr>
              <a:t>Consideraciones adicionales.</a:t>
            </a:r>
          </a:p>
          <a:p>
            <a:pPr marL="400050" indent="-400050" algn="just">
              <a:buFont typeface="+mj-lt"/>
              <a:buAutoNum type="romanUcPeriod"/>
            </a:pPr>
            <a:r>
              <a:rPr lang="es-CL" dirty="0" smtClean="0">
                <a:latin typeface="gobCL" pitchFamily="50" charset="0"/>
              </a:rPr>
              <a:t>Reclamos.</a:t>
            </a:r>
            <a:endParaRPr lang="es-CL" dirty="0">
              <a:latin typeface="gobCL" pitchFamily="50" charset="0"/>
            </a:endParaRPr>
          </a:p>
          <a:p>
            <a:pPr marL="400050" indent="-400050" algn="just">
              <a:buFont typeface="+mj-lt"/>
              <a:buAutoNum type="romanUcPeriod"/>
            </a:pPr>
            <a:r>
              <a:rPr lang="es-CL" dirty="0" smtClean="0">
                <a:latin typeface="gobCL" pitchFamily="50" charset="0"/>
              </a:rPr>
              <a:t>Resumen.</a:t>
            </a:r>
          </a:p>
          <a:p>
            <a:pPr algn="just"/>
            <a:endParaRPr lang="es-CL" dirty="0">
              <a:latin typeface="gobCL" pitchFamily="50" charset="0"/>
            </a:endParaRPr>
          </a:p>
        </p:txBody>
      </p:sp>
    </p:spTree>
    <p:extLst>
      <p:ext uri="{BB962C8B-B14F-4D97-AF65-F5344CB8AC3E}">
        <p14:creationId xmlns:p14="http://schemas.microsoft.com/office/powerpoint/2010/main" val="14375979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3" name="Rectángulo 22"/>
          <p:cNvSpPr/>
          <p:nvPr/>
        </p:nvSpPr>
        <p:spPr>
          <a:xfrm>
            <a:off x="685800" y="609600"/>
            <a:ext cx="8534400" cy="646331"/>
          </a:xfrm>
          <a:prstGeom prst="rect">
            <a:avLst/>
          </a:prstGeom>
        </p:spPr>
        <p:txBody>
          <a:bodyPr wrap="square">
            <a:spAutoFit/>
          </a:bodyPr>
          <a:lstStyle/>
          <a:p>
            <a:pPr algn="just"/>
            <a:r>
              <a:rPr lang="es-ES" b="1" spc="150" dirty="0" smtClean="0">
                <a:ln w="11430"/>
                <a:solidFill>
                  <a:schemeClr val="tx2"/>
                </a:solidFill>
                <a:effectLst>
                  <a:outerShdw blurRad="25400" algn="tl" rotWithShape="0">
                    <a:srgbClr val="000000">
                      <a:alpha val="43000"/>
                    </a:srgbClr>
                  </a:outerShdw>
                </a:effectLst>
                <a:latin typeface="gobCL" pitchFamily="50" charset="0"/>
              </a:rPr>
              <a:t>¿CUÁL ES EL COSTO TOTAL DEL CRÉDITO DE CONSUMO POR $1.000.000 EN COOPERATIVAS DE AHORRO Y CRÉDITO?</a:t>
            </a:r>
            <a:endParaRPr lang="es-ES" b="1" spc="150" dirty="0">
              <a:ln w="11430"/>
              <a:solidFill>
                <a:schemeClr val="tx2"/>
              </a:solidFill>
              <a:effectLst>
                <a:outerShdw blurRad="25400" algn="tl" rotWithShape="0">
                  <a:srgbClr val="000000">
                    <a:alpha val="43000"/>
                  </a:srgbClr>
                </a:outerShdw>
              </a:effectLst>
              <a:latin typeface="gobCL" pitchFamily="50" charset="0"/>
            </a:endParaRPr>
          </a:p>
        </p:txBody>
      </p:sp>
      <p:sp>
        <p:nvSpPr>
          <p:cNvPr id="25" name="Rectángulo 24"/>
          <p:cNvSpPr/>
          <p:nvPr/>
        </p:nvSpPr>
        <p:spPr>
          <a:xfrm>
            <a:off x="685800" y="1371600"/>
            <a:ext cx="8534400" cy="738664"/>
          </a:xfrm>
          <a:prstGeom prst="rect">
            <a:avLst/>
          </a:prstGeom>
        </p:spPr>
        <p:txBody>
          <a:bodyPr wrap="square">
            <a:spAutoFit/>
          </a:bodyPr>
          <a:lstStyle/>
          <a:p>
            <a:pPr algn="just"/>
            <a:r>
              <a:rPr lang="es-ES" sz="1400" spc="150" dirty="0" smtClean="0">
                <a:ln w="11430"/>
                <a:latin typeface="gobCL" pitchFamily="50" charset="0"/>
              </a:rPr>
              <a:t>Al comparar el CTC por un monto de $1.000.000, a 24 meses plazo, sin seguro desgravamen, de </a:t>
            </a:r>
            <a:r>
              <a:rPr lang="es-ES" sz="1400" spc="150" dirty="0">
                <a:ln w="11430"/>
                <a:latin typeface="gobCL" pitchFamily="50" charset="0"/>
              </a:rPr>
              <a:t>acuerdo a la información entregada por las entidades </a:t>
            </a:r>
            <a:r>
              <a:rPr lang="es-ES" sz="1400" spc="150" dirty="0" smtClean="0">
                <a:ln w="11430"/>
                <a:latin typeface="gobCL" pitchFamily="50" charset="0"/>
              </a:rPr>
              <a:t>financieras, </a:t>
            </a:r>
            <a:r>
              <a:rPr lang="es-ES" sz="1400" spc="150" dirty="0">
                <a:ln w="11430"/>
                <a:latin typeface="gobCL" pitchFamily="50" charset="0"/>
              </a:rPr>
              <a:t>entre el 5 y el 7 de marzo del presente año, </a:t>
            </a:r>
            <a:r>
              <a:rPr lang="es-ES" sz="1400" spc="150" dirty="0" smtClean="0">
                <a:ln w="11430"/>
                <a:latin typeface="gobCL" pitchFamily="50" charset="0"/>
              </a:rPr>
              <a:t>los resultados obtenidos fueron los siguientes:</a:t>
            </a:r>
          </a:p>
        </p:txBody>
      </p:sp>
      <p:sp>
        <p:nvSpPr>
          <p:cNvPr id="30" name="CuadroTexto 29"/>
          <p:cNvSpPr txBox="1"/>
          <p:nvPr/>
        </p:nvSpPr>
        <p:spPr>
          <a:xfrm>
            <a:off x="4595106" y="6322088"/>
            <a:ext cx="1143000" cy="246221"/>
          </a:xfrm>
          <a:prstGeom prst="rect">
            <a:avLst/>
          </a:prstGeom>
          <a:noFill/>
        </p:spPr>
        <p:txBody>
          <a:bodyPr wrap="square" rtlCol="0">
            <a:spAutoFit/>
          </a:bodyPr>
          <a:lstStyle/>
          <a:p>
            <a:r>
              <a:rPr lang="es-CL" sz="1000" dirty="0" smtClean="0"/>
              <a:t>Fuente: </a:t>
            </a:r>
            <a:r>
              <a:rPr lang="es-CL" sz="1000" dirty="0" err="1" smtClean="0"/>
              <a:t>Sernac</a:t>
            </a:r>
            <a:r>
              <a:rPr lang="es-CL" sz="1000" dirty="0" smtClean="0"/>
              <a:t>.</a:t>
            </a:r>
            <a:endParaRPr lang="es-CL" sz="1000" dirty="0"/>
          </a:p>
        </p:txBody>
      </p:sp>
      <p:sp>
        <p:nvSpPr>
          <p:cNvPr id="3" name="Marcador de número de diapositiva 2"/>
          <p:cNvSpPr>
            <a:spLocks noGrp="1"/>
          </p:cNvSpPr>
          <p:nvPr>
            <p:ph type="sldNum" sz="quarter" idx="7"/>
          </p:nvPr>
        </p:nvSpPr>
        <p:spPr/>
        <p:txBody>
          <a:bodyPr/>
          <a:lstStyle/>
          <a:p>
            <a:fld id="{B6F15528-21DE-4FAA-801E-634DDDAF4B2B}" type="slidenum">
              <a:rPr lang="es-CL" smtClean="0"/>
              <a:t>20</a:t>
            </a:fld>
            <a:endParaRPr lang="es-CL"/>
          </a:p>
        </p:txBody>
      </p:sp>
      <p:pic>
        <p:nvPicPr>
          <p:cNvPr id="4" name="Imagen 3"/>
          <p:cNvPicPr>
            <a:picLocks noChangeAspect="1"/>
          </p:cNvPicPr>
          <p:nvPr/>
        </p:nvPicPr>
        <p:blipFill>
          <a:blip r:embed="rId4"/>
          <a:stretch>
            <a:fillRect/>
          </a:stretch>
        </p:blipFill>
        <p:spPr>
          <a:xfrm>
            <a:off x="838200" y="2266846"/>
            <a:ext cx="8534400" cy="4055241"/>
          </a:xfrm>
          <a:prstGeom prst="rect">
            <a:avLst/>
          </a:prstGeom>
        </p:spPr>
      </p:pic>
      <p:sp>
        <p:nvSpPr>
          <p:cNvPr id="2" name="Rectángulo 1"/>
          <p:cNvSpPr/>
          <p:nvPr/>
        </p:nvSpPr>
        <p:spPr>
          <a:xfrm>
            <a:off x="586819" y="6837867"/>
            <a:ext cx="8488680" cy="338554"/>
          </a:xfrm>
          <a:prstGeom prst="rect">
            <a:avLst/>
          </a:prstGeom>
        </p:spPr>
        <p:txBody>
          <a:bodyPr wrap="square">
            <a:spAutoFit/>
          </a:bodyPr>
          <a:lstStyle/>
          <a:p>
            <a:pPr fontAlgn="b"/>
            <a:r>
              <a:rPr lang="es-ES" sz="800" dirty="0">
                <a:latin typeface="gobCL" pitchFamily="50" charset="0"/>
              </a:rPr>
              <a:t>Nota :  </a:t>
            </a:r>
            <a:r>
              <a:rPr lang="es-ES" sz="800" dirty="0" smtClean="0">
                <a:latin typeface="gobCL" pitchFamily="50" charset="0"/>
              </a:rPr>
              <a:t>Cooperativas de Ahorro y Crédito </a:t>
            </a:r>
            <a:r>
              <a:rPr lang="es-ES" sz="800" dirty="0">
                <a:latin typeface="gobCL" pitchFamily="50" charset="0"/>
              </a:rPr>
              <a:t>no </a:t>
            </a:r>
            <a:r>
              <a:rPr lang="es-ES" sz="800" dirty="0" smtClean="0">
                <a:latin typeface="gobCL" pitchFamily="50" charset="0"/>
              </a:rPr>
              <a:t>consideradas </a:t>
            </a:r>
            <a:r>
              <a:rPr lang="es-ES" sz="800" dirty="0">
                <a:latin typeface="gobCL" pitchFamily="50" charset="0"/>
              </a:rPr>
              <a:t>en la comparación </a:t>
            </a:r>
            <a:r>
              <a:rPr lang="es-ES" sz="800" dirty="0" smtClean="0">
                <a:latin typeface="gobCL" pitchFamily="50" charset="0"/>
              </a:rPr>
              <a:t>por no contar con simulador de crédito de consumo: </a:t>
            </a:r>
            <a:endParaRPr lang="es-ES" sz="800" dirty="0">
              <a:latin typeface="gobCL" pitchFamily="50" charset="0"/>
            </a:endParaRPr>
          </a:p>
          <a:p>
            <a:pPr fontAlgn="b"/>
            <a:r>
              <a:rPr lang="es-ES" sz="800" dirty="0">
                <a:latin typeface="gobCL" pitchFamily="50" charset="0"/>
              </a:rPr>
              <a:t>             </a:t>
            </a:r>
            <a:r>
              <a:rPr lang="es-ES" sz="800" dirty="0" err="1" smtClean="0">
                <a:latin typeface="gobCL" pitchFamily="50" charset="0"/>
              </a:rPr>
              <a:t>Coocretal</a:t>
            </a:r>
            <a:r>
              <a:rPr lang="es-ES" sz="800" dirty="0" smtClean="0">
                <a:latin typeface="gobCL" pitchFamily="50" charset="0"/>
              </a:rPr>
              <a:t>, </a:t>
            </a:r>
            <a:r>
              <a:rPr lang="es-ES" sz="800" dirty="0" err="1" smtClean="0">
                <a:latin typeface="gobCL" pitchFamily="50" charset="0"/>
              </a:rPr>
              <a:t>Capual</a:t>
            </a:r>
            <a:r>
              <a:rPr lang="es-ES" sz="800" dirty="0" smtClean="0">
                <a:latin typeface="gobCL" pitchFamily="50" charset="0"/>
              </a:rPr>
              <a:t>, </a:t>
            </a:r>
            <a:r>
              <a:rPr lang="es-ES" sz="800" dirty="0" err="1" smtClean="0">
                <a:latin typeface="gobCL" pitchFamily="50" charset="0"/>
              </a:rPr>
              <a:t>Detacoop</a:t>
            </a:r>
            <a:r>
              <a:rPr lang="es-ES" sz="800" dirty="0" smtClean="0">
                <a:latin typeface="gobCL" pitchFamily="50" charset="0"/>
              </a:rPr>
              <a:t>, </a:t>
            </a:r>
            <a:r>
              <a:rPr lang="es-ES" sz="800" dirty="0" err="1" smtClean="0">
                <a:latin typeface="gobCL" pitchFamily="50" charset="0"/>
              </a:rPr>
              <a:t>Ahorrocoop</a:t>
            </a:r>
            <a:r>
              <a:rPr lang="es-ES" sz="800" dirty="0" smtClean="0">
                <a:latin typeface="gobCL" pitchFamily="50" charset="0"/>
              </a:rPr>
              <a:t> y </a:t>
            </a:r>
            <a:r>
              <a:rPr lang="es-ES" sz="800" dirty="0" err="1" smtClean="0">
                <a:latin typeface="gobCL" pitchFamily="50" charset="0"/>
              </a:rPr>
              <a:t>Lautari</a:t>
            </a:r>
            <a:r>
              <a:rPr lang="es-ES" sz="800" dirty="0" smtClean="0">
                <a:latin typeface="gobCL" pitchFamily="50" charset="0"/>
              </a:rPr>
              <a:t> Rosa. </a:t>
            </a:r>
            <a:endParaRPr lang="es-ES" sz="800" dirty="0">
              <a:solidFill>
                <a:srgbClr val="000000"/>
              </a:solidFill>
              <a:latin typeface="gobCL" pitchFamily="50" charset="0"/>
            </a:endParaRPr>
          </a:p>
        </p:txBody>
      </p:sp>
    </p:spTree>
    <p:extLst>
      <p:ext uri="{BB962C8B-B14F-4D97-AF65-F5344CB8AC3E}">
        <p14:creationId xmlns:p14="http://schemas.microsoft.com/office/powerpoint/2010/main" val="18644193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latin typeface="gobCL"/>
            </a:endParaRPr>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3" name="Rectángulo 22"/>
          <p:cNvSpPr/>
          <p:nvPr/>
        </p:nvSpPr>
        <p:spPr>
          <a:xfrm>
            <a:off x="382142" y="562846"/>
            <a:ext cx="8534400" cy="400110"/>
          </a:xfrm>
          <a:prstGeom prst="rect">
            <a:avLst/>
          </a:prstGeom>
        </p:spPr>
        <p:txBody>
          <a:bodyPr wrap="square">
            <a:spAutoFit/>
          </a:bodyPr>
          <a:lstStyle/>
          <a:p>
            <a:pPr algn="ctr"/>
            <a:r>
              <a:rPr lang="es-CL" sz="2000" b="1" dirty="0" smtClean="0">
                <a:solidFill>
                  <a:schemeClr val="tx2"/>
                </a:solidFill>
                <a:latin typeface="gobCL"/>
                <a:ea typeface="Verdana" pitchFamily="34" charset="0"/>
                <a:cs typeface="Verdana" pitchFamily="34" charset="0"/>
              </a:rPr>
              <a:t>Rango de valores en que oscila el CTC</a:t>
            </a:r>
          </a:p>
        </p:txBody>
      </p:sp>
      <p:sp>
        <p:nvSpPr>
          <p:cNvPr id="30" name="CuadroTexto 29"/>
          <p:cNvSpPr txBox="1"/>
          <p:nvPr/>
        </p:nvSpPr>
        <p:spPr>
          <a:xfrm>
            <a:off x="4724400" y="6705600"/>
            <a:ext cx="1143000" cy="246221"/>
          </a:xfrm>
          <a:prstGeom prst="rect">
            <a:avLst/>
          </a:prstGeom>
          <a:noFill/>
        </p:spPr>
        <p:txBody>
          <a:bodyPr wrap="square" rtlCol="0">
            <a:spAutoFit/>
          </a:bodyPr>
          <a:lstStyle/>
          <a:p>
            <a:r>
              <a:rPr lang="es-CL" sz="1000" dirty="0" smtClean="0"/>
              <a:t>Fuente: </a:t>
            </a:r>
            <a:r>
              <a:rPr lang="es-CL" sz="1000" dirty="0" err="1" smtClean="0"/>
              <a:t>Sernac</a:t>
            </a:r>
            <a:r>
              <a:rPr lang="es-CL" sz="1000" dirty="0" smtClean="0"/>
              <a:t>.</a:t>
            </a:r>
            <a:endParaRPr lang="es-CL" sz="1000" dirty="0"/>
          </a:p>
        </p:txBody>
      </p:sp>
      <p:sp>
        <p:nvSpPr>
          <p:cNvPr id="2" name="Marcador de número de diapositiva 1"/>
          <p:cNvSpPr>
            <a:spLocks noGrp="1"/>
          </p:cNvSpPr>
          <p:nvPr>
            <p:ph type="sldNum" sz="quarter" idx="7"/>
          </p:nvPr>
        </p:nvSpPr>
        <p:spPr/>
        <p:txBody>
          <a:bodyPr/>
          <a:lstStyle/>
          <a:p>
            <a:fld id="{B6F15528-21DE-4FAA-801E-634DDDAF4B2B}" type="slidenum">
              <a:rPr lang="es-CL" smtClean="0"/>
              <a:t>21</a:t>
            </a:fld>
            <a:endParaRPr lang="es-CL"/>
          </a:p>
        </p:txBody>
      </p:sp>
      <p:graphicFrame>
        <p:nvGraphicFramePr>
          <p:cNvPr id="28" name="1 Gráfico"/>
          <p:cNvGraphicFramePr>
            <a:graphicFrameLocks/>
          </p:cNvGraphicFramePr>
          <p:nvPr>
            <p:extLst>
              <p:ext uri="{D42A27DB-BD31-4B8C-83A1-F6EECF244321}">
                <p14:modId xmlns:p14="http://schemas.microsoft.com/office/powerpoint/2010/main" val="76119357"/>
              </p:ext>
            </p:extLst>
          </p:nvPr>
        </p:nvGraphicFramePr>
        <p:xfrm>
          <a:off x="540492" y="1103783"/>
          <a:ext cx="8610600" cy="52292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49492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5" name="2 CuadroTexto"/>
          <p:cNvSpPr txBox="1"/>
          <p:nvPr/>
        </p:nvSpPr>
        <p:spPr>
          <a:xfrm>
            <a:off x="838200" y="916748"/>
            <a:ext cx="8229600" cy="1015663"/>
          </a:xfrm>
          <a:prstGeom prst="rect">
            <a:avLst/>
          </a:prstGeom>
          <a:noFill/>
        </p:spPr>
        <p:txBody>
          <a:bodyPr wrap="square" rtlCol="0">
            <a:spAutoFit/>
          </a:bodyPr>
          <a:lstStyle/>
          <a:p>
            <a:pPr algn="just"/>
            <a:r>
              <a:rPr lang="es-CL" sz="3000" dirty="0" smtClean="0">
                <a:latin typeface="gobCL" pitchFamily="50" charset="0"/>
              </a:rPr>
              <a:t>V. EJEMPLOS DE COSTO DE CRÉDITO DE CONSUMO CON SEGURO DESGRAVAMEN</a:t>
            </a:r>
            <a:endParaRPr lang="es-CL" dirty="0">
              <a:latin typeface="gobCL" pitchFamily="50" charset="0"/>
            </a:endParaRPr>
          </a:p>
        </p:txBody>
      </p:sp>
      <p:pic>
        <p:nvPicPr>
          <p:cNvPr id="5122" name="Picture 2" descr="Resultado de imagen para IMAGENES DE CREDITO AUTOMO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550" y="2438400"/>
            <a:ext cx="5867400" cy="3884625"/>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7"/>
          </p:nvPr>
        </p:nvSpPr>
        <p:spPr/>
        <p:txBody>
          <a:bodyPr/>
          <a:lstStyle/>
          <a:p>
            <a:fld id="{B6F15528-21DE-4FAA-801E-634DDDAF4B2B}" type="slidenum">
              <a:rPr lang="es-CL" smtClean="0"/>
              <a:t>22</a:t>
            </a:fld>
            <a:endParaRPr lang="es-CL"/>
          </a:p>
        </p:txBody>
      </p:sp>
    </p:spTree>
    <p:extLst>
      <p:ext uri="{BB962C8B-B14F-4D97-AF65-F5344CB8AC3E}">
        <p14:creationId xmlns:p14="http://schemas.microsoft.com/office/powerpoint/2010/main" val="13931453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3" name="Rectángulo 22"/>
          <p:cNvSpPr/>
          <p:nvPr/>
        </p:nvSpPr>
        <p:spPr>
          <a:xfrm>
            <a:off x="685800" y="609600"/>
            <a:ext cx="8534400" cy="646331"/>
          </a:xfrm>
          <a:prstGeom prst="rect">
            <a:avLst/>
          </a:prstGeom>
        </p:spPr>
        <p:txBody>
          <a:bodyPr wrap="square">
            <a:spAutoFit/>
          </a:bodyPr>
          <a:lstStyle/>
          <a:p>
            <a:pPr algn="just"/>
            <a:r>
              <a:rPr lang="es-ES" b="1" spc="150" dirty="0" smtClean="0">
                <a:ln w="11430"/>
                <a:solidFill>
                  <a:schemeClr val="tx2"/>
                </a:solidFill>
                <a:effectLst>
                  <a:outerShdw blurRad="25400" algn="tl" rotWithShape="0">
                    <a:srgbClr val="000000">
                      <a:alpha val="43000"/>
                    </a:srgbClr>
                  </a:outerShdw>
                </a:effectLst>
                <a:latin typeface="gobCL" pitchFamily="50" charset="0"/>
              </a:rPr>
              <a:t>¿CUÁL ES EL COSTO TOTAL DEL CRÉDITO DE CONSUMO POR $1.000.000 EN LA BANCA?</a:t>
            </a:r>
            <a:endParaRPr lang="es-ES" b="1" spc="150" dirty="0">
              <a:ln w="11430"/>
              <a:solidFill>
                <a:schemeClr val="tx2"/>
              </a:solidFill>
              <a:effectLst>
                <a:outerShdw blurRad="25400" algn="tl" rotWithShape="0">
                  <a:srgbClr val="000000">
                    <a:alpha val="43000"/>
                  </a:srgbClr>
                </a:outerShdw>
              </a:effectLst>
              <a:latin typeface="gobCL" pitchFamily="50" charset="0"/>
            </a:endParaRPr>
          </a:p>
        </p:txBody>
      </p:sp>
      <p:sp>
        <p:nvSpPr>
          <p:cNvPr id="25" name="Rectángulo 24"/>
          <p:cNvSpPr/>
          <p:nvPr/>
        </p:nvSpPr>
        <p:spPr>
          <a:xfrm>
            <a:off x="685800" y="1233607"/>
            <a:ext cx="8534400" cy="954107"/>
          </a:xfrm>
          <a:prstGeom prst="rect">
            <a:avLst/>
          </a:prstGeom>
        </p:spPr>
        <p:txBody>
          <a:bodyPr wrap="square">
            <a:spAutoFit/>
          </a:bodyPr>
          <a:lstStyle/>
          <a:p>
            <a:pPr algn="just"/>
            <a:r>
              <a:rPr lang="es-ES" sz="1400" spc="150" dirty="0" smtClean="0">
                <a:ln w="11430"/>
                <a:latin typeface="gobCL" pitchFamily="50" charset="0"/>
              </a:rPr>
              <a:t>Al comparar el CTC por un monto de $1.000.000, a 24 meses plazo, con seguro desgravamen, de acuerdo a la información recogida de las páginas web  de las entidades financieras, entre el 5 y el 7 de marzo del presente año, los resultados obtenidos fueron los siguientes:</a:t>
            </a:r>
          </a:p>
        </p:txBody>
      </p:sp>
      <p:sp>
        <p:nvSpPr>
          <p:cNvPr id="28" name="1 Marcador de número de diapositiva"/>
          <p:cNvSpPr>
            <a:spLocks noGrp="1"/>
          </p:cNvSpPr>
          <p:nvPr>
            <p:ph type="sldNum" sz="quarter" idx="7"/>
          </p:nvPr>
        </p:nvSpPr>
        <p:spPr>
          <a:xfrm>
            <a:off x="7242048" y="7228332"/>
            <a:ext cx="2313432" cy="276999"/>
          </a:xfrm>
        </p:spPr>
        <p:txBody>
          <a:bodyPr/>
          <a:lstStyle/>
          <a:p>
            <a:r>
              <a:rPr lang="es-CL" dirty="0" smtClean="0"/>
              <a:t>20</a:t>
            </a:r>
            <a:endParaRPr lang="es-CL" dirty="0"/>
          </a:p>
        </p:txBody>
      </p:sp>
      <p:sp>
        <p:nvSpPr>
          <p:cNvPr id="3" name="CuadroTexto 2"/>
          <p:cNvSpPr txBox="1"/>
          <p:nvPr/>
        </p:nvSpPr>
        <p:spPr>
          <a:xfrm>
            <a:off x="4800600" y="6587597"/>
            <a:ext cx="1143000" cy="246221"/>
          </a:xfrm>
          <a:prstGeom prst="rect">
            <a:avLst/>
          </a:prstGeom>
          <a:noFill/>
        </p:spPr>
        <p:txBody>
          <a:bodyPr wrap="square" rtlCol="0">
            <a:spAutoFit/>
          </a:bodyPr>
          <a:lstStyle/>
          <a:p>
            <a:r>
              <a:rPr lang="es-CL" sz="1000" dirty="0" smtClean="0"/>
              <a:t>Fuente: </a:t>
            </a:r>
            <a:r>
              <a:rPr lang="es-CL" sz="1000" dirty="0" err="1" smtClean="0"/>
              <a:t>Sernac</a:t>
            </a:r>
            <a:r>
              <a:rPr lang="es-CL" sz="1000" dirty="0" smtClean="0"/>
              <a:t>.</a:t>
            </a:r>
            <a:endParaRPr lang="es-CL" sz="1000" dirty="0"/>
          </a:p>
        </p:txBody>
      </p:sp>
      <p:graphicFrame>
        <p:nvGraphicFramePr>
          <p:cNvPr id="5" name="Tabla 4"/>
          <p:cNvGraphicFramePr>
            <a:graphicFrameLocks noGrp="1"/>
          </p:cNvGraphicFramePr>
          <p:nvPr>
            <p:extLst>
              <p:ext uri="{D42A27DB-BD31-4B8C-83A1-F6EECF244321}">
                <p14:modId xmlns:p14="http://schemas.microsoft.com/office/powerpoint/2010/main" val="3621519947"/>
              </p:ext>
            </p:extLst>
          </p:nvPr>
        </p:nvGraphicFramePr>
        <p:xfrm>
          <a:off x="762000" y="6799691"/>
          <a:ext cx="7015462" cy="313735"/>
        </p:xfrm>
        <a:graphic>
          <a:graphicData uri="http://schemas.openxmlformats.org/drawingml/2006/table">
            <a:tbl>
              <a:tblPr>
                <a:tableStyleId>{5C22544A-7EE6-4342-B048-85BDC9FD1C3A}</a:tableStyleId>
              </a:tblPr>
              <a:tblGrid>
                <a:gridCol w="7015462">
                  <a:extLst>
                    <a:ext uri="{9D8B030D-6E8A-4147-A177-3AD203B41FA5}">
                      <a16:colId xmlns:a16="http://schemas.microsoft.com/office/drawing/2014/main" val="2989710536"/>
                    </a:ext>
                  </a:extLst>
                </a:gridCol>
              </a:tblGrid>
              <a:tr h="130723">
                <a:tc>
                  <a:txBody>
                    <a:bodyPr/>
                    <a:lstStyle/>
                    <a:p>
                      <a:pPr algn="l" fontAlgn="b"/>
                      <a:r>
                        <a:rPr lang="es-ES" sz="800" u="none" strike="noStrike" dirty="0">
                          <a:effectLst/>
                          <a:latin typeface="gobCL" pitchFamily="50" charset="0"/>
                        </a:rPr>
                        <a:t>(1) El seguro se refiere a desgravamen más vida.</a:t>
                      </a:r>
                      <a:endParaRPr lang="es-ES" sz="800" b="0" i="0" u="none" strike="noStrike" dirty="0">
                        <a:solidFill>
                          <a:srgbClr val="000000"/>
                        </a:solidFill>
                        <a:effectLst/>
                        <a:latin typeface="gobCL" pitchFamily="50" charset="0"/>
                      </a:endParaRPr>
                    </a:p>
                  </a:txBody>
                  <a:tcPr marL="0" marR="0" marT="0" marB="0" anchor="b">
                    <a:noFill/>
                  </a:tcPr>
                </a:tc>
                <a:extLst>
                  <a:ext uri="{0D108BD9-81ED-4DB2-BD59-A6C34878D82A}">
                    <a16:rowId xmlns:a16="http://schemas.microsoft.com/office/drawing/2014/main" val="1746295943"/>
                  </a:ext>
                </a:extLst>
              </a:tr>
              <a:tr h="183012">
                <a:tc>
                  <a:txBody>
                    <a:bodyPr/>
                    <a:lstStyle/>
                    <a:p>
                      <a:pPr algn="l" fontAlgn="b"/>
                      <a:r>
                        <a:rPr lang="es-ES" sz="800" u="none" strike="noStrike" dirty="0">
                          <a:effectLst/>
                          <a:latin typeface="gobCL" pitchFamily="50" charset="0"/>
                        </a:rPr>
                        <a:t>(2) El seguro se refiere a desgravamen, invalidez 2/3 y cesantía.</a:t>
                      </a:r>
                      <a:endParaRPr lang="es-ES" sz="800" b="0" i="0" u="none" strike="noStrike" dirty="0">
                        <a:solidFill>
                          <a:srgbClr val="000000"/>
                        </a:solidFill>
                        <a:effectLst/>
                        <a:latin typeface="gobCL" pitchFamily="50" charset="0"/>
                      </a:endParaRPr>
                    </a:p>
                  </a:txBody>
                  <a:tcPr marL="0" marR="0" marT="0" marB="0" anchor="b">
                    <a:noFill/>
                  </a:tcPr>
                </a:tc>
                <a:extLst>
                  <a:ext uri="{0D108BD9-81ED-4DB2-BD59-A6C34878D82A}">
                    <a16:rowId xmlns:a16="http://schemas.microsoft.com/office/drawing/2014/main" val="605344629"/>
                  </a:ext>
                </a:extLst>
              </a:tr>
            </a:tbl>
          </a:graphicData>
        </a:graphic>
      </p:graphicFrame>
      <p:pic>
        <p:nvPicPr>
          <p:cNvPr id="2" name="Imagen 1"/>
          <p:cNvPicPr>
            <a:picLocks noChangeAspect="1"/>
          </p:cNvPicPr>
          <p:nvPr/>
        </p:nvPicPr>
        <p:blipFill>
          <a:blip r:embed="rId4"/>
          <a:stretch>
            <a:fillRect/>
          </a:stretch>
        </p:blipFill>
        <p:spPr>
          <a:xfrm>
            <a:off x="762000" y="2175531"/>
            <a:ext cx="8991236" cy="4427929"/>
          </a:xfrm>
          <a:prstGeom prst="rect">
            <a:avLst/>
          </a:prstGeom>
        </p:spPr>
      </p:pic>
      <p:graphicFrame>
        <p:nvGraphicFramePr>
          <p:cNvPr id="30" name="Tabla 29"/>
          <p:cNvGraphicFramePr>
            <a:graphicFrameLocks noGrp="1"/>
          </p:cNvGraphicFramePr>
          <p:nvPr>
            <p:extLst>
              <p:ext uri="{D42A27DB-BD31-4B8C-83A1-F6EECF244321}">
                <p14:modId xmlns:p14="http://schemas.microsoft.com/office/powerpoint/2010/main" val="3032090045"/>
              </p:ext>
            </p:extLst>
          </p:nvPr>
        </p:nvGraphicFramePr>
        <p:xfrm>
          <a:off x="692870" y="7169985"/>
          <a:ext cx="7015462" cy="548772"/>
        </p:xfrm>
        <a:graphic>
          <a:graphicData uri="http://schemas.openxmlformats.org/drawingml/2006/table">
            <a:tbl>
              <a:tblPr>
                <a:tableStyleId>{5C22544A-7EE6-4342-B048-85BDC9FD1C3A}</a:tableStyleId>
              </a:tblPr>
              <a:tblGrid>
                <a:gridCol w="7015462">
                  <a:extLst>
                    <a:ext uri="{9D8B030D-6E8A-4147-A177-3AD203B41FA5}">
                      <a16:colId xmlns:a16="http://schemas.microsoft.com/office/drawing/2014/main" val="2989710536"/>
                    </a:ext>
                  </a:extLst>
                </a:gridCol>
              </a:tblGrid>
              <a:tr h="130723">
                <a:tc>
                  <a:txBody>
                    <a:bodyPr/>
                    <a:lstStyle/>
                    <a:p>
                      <a:pPr algn="l" fontAlgn="b"/>
                      <a:r>
                        <a:rPr lang="es-ES" sz="800" u="none" strike="noStrike" baseline="0" dirty="0" smtClean="0">
                          <a:effectLst/>
                          <a:latin typeface="gobCL" pitchFamily="50" charset="0"/>
                        </a:rPr>
                        <a:t>Nota :  Bancos no considerados en la comparación </a:t>
                      </a:r>
                    </a:p>
                    <a:p>
                      <a:pPr algn="l" fontAlgn="b"/>
                      <a:r>
                        <a:rPr lang="es-ES" sz="800" u="none" strike="noStrike" baseline="0" dirty="0" smtClean="0">
                          <a:effectLst/>
                          <a:latin typeface="gobCL" pitchFamily="50" charset="0"/>
                        </a:rPr>
                        <a:t>             El banco Internacional no contaba con simulador al momento de la recolección de datos. </a:t>
                      </a:r>
                    </a:p>
                    <a:p>
                      <a:pPr algn="l" fontAlgn="b"/>
                      <a:r>
                        <a:rPr lang="es-ES" sz="800" u="none" strike="noStrike" baseline="0" dirty="0" smtClean="0">
                          <a:effectLst/>
                          <a:latin typeface="gobCL" pitchFamily="50" charset="0"/>
                        </a:rPr>
                        <a:t>              En Banco Security el monto minino para simular es de $1.500.000</a:t>
                      </a:r>
                      <a:endParaRPr lang="es-ES" sz="800" b="0" i="0" u="none" strike="noStrike" dirty="0">
                        <a:solidFill>
                          <a:srgbClr val="000000"/>
                        </a:solidFill>
                        <a:effectLst/>
                        <a:latin typeface="gobCL" pitchFamily="50" charset="0"/>
                      </a:endParaRPr>
                    </a:p>
                  </a:txBody>
                  <a:tcPr marL="0" marR="0" marT="0" marB="0" anchor="b">
                    <a:noFill/>
                  </a:tcPr>
                </a:tc>
                <a:extLst>
                  <a:ext uri="{0D108BD9-81ED-4DB2-BD59-A6C34878D82A}">
                    <a16:rowId xmlns:a16="http://schemas.microsoft.com/office/drawing/2014/main" val="1746295943"/>
                  </a:ext>
                </a:extLst>
              </a:tr>
              <a:tr h="183012">
                <a:tc>
                  <a:txBody>
                    <a:bodyPr/>
                    <a:lstStyle/>
                    <a:p>
                      <a:pPr algn="l" fontAlgn="b"/>
                      <a:endParaRPr lang="es-ES" sz="800" b="0" i="0" u="none" strike="noStrike" dirty="0">
                        <a:solidFill>
                          <a:srgbClr val="000000"/>
                        </a:solidFill>
                        <a:effectLst/>
                        <a:latin typeface="gobCL" pitchFamily="50" charset="0"/>
                      </a:endParaRPr>
                    </a:p>
                  </a:txBody>
                  <a:tcPr marL="0" marR="0" marT="0" marB="0" anchor="b">
                    <a:noFill/>
                  </a:tcPr>
                </a:tc>
                <a:extLst>
                  <a:ext uri="{0D108BD9-81ED-4DB2-BD59-A6C34878D82A}">
                    <a16:rowId xmlns:a16="http://schemas.microsoft.com/office/drawing/2014/main" val="605344629"/>
                  </a:ext>
                </a:extLst>
              </a:tr>
            </a:tbl>
          </a:graphicData>
        </a:graphic>
      </p:graphicFrame>
    </p:spTree>
    <p:extLst>
      <p:ext uri="{BB962C8B-B14F-4D97-AF65-F5344CB8AC3E}">
        <p14:creationId xmlns:p14="http://schemas.microsoft.com/office/powerpoint/2010/main" val="3023898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3" name="Rectángulo 22"/>
          <p:cNvSpPr/>
          <p:nvPr/>
        </p:nvSpPr>
        <p:spPr>
          <a:xfrm>
            <a:off x="685800" y="609600"/>
            <a:ext cx="8534400" cy="646331"/>
          </a:xfrm>
          <a:prstGeom prst="rect">
            <a:avLst/>
          </a:prstGeom>
        </p:spPr>
        <p:txBody>
          <a:bodyPr wrap="square">
            <a:spAutoFit/>
          </a:bodyPr>
          <a:lstStyle/>
          <a:p>
            <a:pPr algn="just"/>
            <a:r>
              <a:rPr lang="es-ES" b="1" spc="150" dirty="0" smtClean="0">
                <a:ln w="11430"/>
                <a:solidFill>
                  <a:schemeClr val="tx2"/>
                </a:solidFill>
                <a:effectLst>
                  <a:outerShdw blurRad="25400" algn="tl" rotWithShape="0">
                    <a:srgbClr val="000000">
                      <a:alpha val="43000"/>
                    </a:srgbClr>
                  </a:outerShdw>
                </a:effectLst>
                <a:latin typeface="gobCL" pitchFamily="50" charset="0"/>
              </a:rPr>
              <a:t>¿CUÁL ES EL COSTO TOTAL DEL CRÉDITO DE CONSUMO POR $1.000.000 EN CAJAS DE COMPENSACIÓN ?</a:t>
            </a:r>
            <a:endParaRPr lang="es-ES" b="1" spc="150" dirty="0">
              <a:ln w="11430"/>
              <a:solidFill>
                <a:schemeClr val="tx2"/>
              </a:solidFill>
              <a:effectLst>
                <a:outerShdw blurRad="25400" algn="tl" rotWithShape="0">
                  <a:srgbClr val="000000">
                    <a:alpha val="43000"/>
                  </a:srgbClr>
                </a:outerShdw>
              </a:effectLst>
              <a:latin typeface="gobCL" pitchFamily="50" charset="0"/>
            </a:endParaRPr>
          </a:p>
        </p:txBody>
      </p:sp>
      <p:sp>
        <p:nvSpPr>
          <p:cNvPr id="25" name="Rectángulo 24"/>
          <p:cNvSpPr/>
          <p:nvPr/>
        </p:nvSpPr>
        <p:spPr>
          <a:xfrm>
            <a:off x="685800" y="1371600"/>
            <a:ext cx="8534400" cy="738664"/>
          </a:xfrm>
          <a:prstGeom prst="rect">
            <a:avLst/>
          </a:prstGeom>
        </p:spPr>
        <p:txBody>
          <a:bodyPr wrap="square">
            <a:spAutoFit/>
          </a:bodyPr>
          <a:lstStyle/>
          <a:p>
            <a:pPr algn="just"/>
            <a:r>
              <a:rPr lang="es-ES" sz="1400" spc="150" dirty="0" smtClean="0">
                <a:ln w="11430"/>
                <a:latin typeface="gobCL" pitchFamily="50" charset="0"/>
              </a:rPr>
              <a:t>Al comparar el CTC por un monto de $1.000.000, a 24 meses plazo, con seguro desgravamen, </a:t>
            </a:r>
            <a:r>
              <a:rPr lang="es-ES" sz="1400" spc="150" dirty="0">
                <a:ln w="11430"/>
                <a:latin typeface="gobCL" pitchFamily="50" charset="0"/>
              </a:rPr>
              <a:t>de acuerdo a la información entregada por las entidades </a:t>
            </a:r>
            <a:r>
              <a:rPr lang="es-ES" sz="1400" spc="150" dirty="0" smtClean="0">
                <a:ln w="11430"/>
                <a:latin typeface="gobCL" pitchFamily="50" charset="0"/>
              </a:rPr>
              <a:t>financieras, </a:t>
            </a:r>
            <a:r>
              <a:rPr lang="es-ES" sz="1400" spc="150" dirty="0">
                <a:ln w="11430"/>
                <a:latin typeface="gobCL" pitchFamily="50" charset="0"/>
              </a:rPr>
              <a:t>entre el 5 y el 7 de marzo del presente año, </a:t>
            </a:r>
            <a:r>
              <a:rPr lang="es-ES" sz="1400" spc="150" dirty="0" smtClean="0">
                <a:ln w="11430"/>
                <a:latin typeface="gobCL" pitchFamily="50" charset="0"/>
              </a:rPr>
              <a:t>los resultados obtenidos fueron los siguientes:</a:t>
            </a:r>
          </a:p>
        </p:txBody>
      </p:sp>
      <p:sp>
        <p:nvSpPr>
          <p:cNvPr id="28" name="1 Marcador de número de diapositiva"/>
          <p:cNvSpPr>
            <a:spLocks noGrp="1"/>
          </p:cNvSpPr>
          <p:nvPr>
            <p:ph type="sldNum" sz="quarter" idx="7"/>
          </p:nvPr>
        </p:nvSpPr>
        <p:spPr>
          <a:xfrm>
            <a:off x="7242048" y="7228332"/>
            <a:ext cx="2313432" cy="276999"/>
          </a:xfrm>
        </p:spPr>
        <p:txBody>
          <a:bodyPr/>
          <a:lstStyle/>
          <a:p>
            <a:r>
              <a:rPr lang="es-CL" dirty="0" smtClean="0"/>
              <a:t>21</a:t>
            </a:r>
            <a:endParaRPr lang="es-CL" dirty="0"/>
          </a:p>
        </p:txBody>
      </p:sp>
      <p:sp>
        <p:nvSpPr>
          <p:cNvPr id="30" name="CuadroTexto 29"/>
          <p:cNvSpPr txBox="1"/>
          <p:nvPr/>
        </p:nvSpPr>
        <p:spPr>
          <a:xfrm>
            <a:off x="5043537" y="6781800"/>
            <a:ext cx="1143000" cy="246221"/>
          </a:xfrm>
          <a:prstGeom prst="rect">
            <a:avLst/>
          </a:prstGeom>
          <a:noFill/>
        </p:spPr>
        <p:txBody>
          <a:bodyPr wrap="square" rtlCol="0">
            <a:spAutoFit/>
          </a:bodyPr>
          <a:lstStyle/>
          <a:p>
            <a:r>
              <a:rPr lang="es-CL" sz="1000" dirty="0" smtClean="0"/>
              <a:t>Fuente: </a:t>
            </a:r>
            <a:r>
              <a:rPr lang="es-CL" sz="1000" dirty="0" err="1" smtClean="0"/>
              <a:t>Sernac</a:t>
            </a:r>
            <a:r>
              <a:rPr lang="es-CL" sz="1000" dirty="0" smtClean="0"/>
              <a:t>.</a:t>
            </a:r>
            <a:endParaRPr lang="es-CL" sz="1000" dirty="0"/>
          </a:p>
        </p:txBody>
      </p:sp>
      <p:pic>
        <p:nvPicPr>
          <p:cNvPr id="4" name="Imagen 3"/>
          <p:cNvPicPr>
            <a:picLocks noChangeAspect="1"/>
          </p:cNvPicPr>
          <p:nvPr/>
        </p:nvPicPr>
        <p:blipFill>
          <a:blip r:embed="rId4"/>
          <a:stretch>
            <a:fillRect/>
          </a:stretch>
        </p:blipFill>
        <p:spPr>
          <a:xfrm>
            <a:off x="762000" y="2225933"/>
            <a:ext cx="8991236" cy="4555867"/>
          </a:xfrm>
          <a:prstGeom prst="rect">
            <a:avLst/>
          </a:prstGeom>
        </p:spPr>
      </p:pic>
    </p:spTree>
    <p:extLst>
      <p:ext uri="{BB962C8B-B14F-4D97-AF65-F5344CB8AC3E}">
        <p14:creationId xmlns:p14="http://schemas.microsoft.com/office/powerpoint/2010/main" val="5935193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3" name="Rectángulo 22"/>
          <p:cNvSpPr/>
          <p:nvPr/>
        </p:nvSpPr>
        <p:spPr>
          <a:xfrm>
            <a:off x="685800" y="609600"/>
            <a:ext cx="8534400" cy="646331"/>
          </a:xfrm>
          <a:prstGeom prst="rect">
            <a:avLst/>
          </a:prstGeom>
        </p:spPr>
        <p:txBody>
          <a:bodyPr wrap="square">
            <a:spAutoFit/>
          </a:bodyPr>
          <a:lstStyle/>
          <a:p>
            <a:pPr algn="just"/>
            <a:r>
              <a:rPr lang="es-ES" b="1" spc="150" dirty="0" smtClean="0">
                <a:ln w="11430"/>
                <a:solidFill>
                  <a:schemeClr val="tx2"/>
                </a:solidFill>
                <a:effectLst>
                  <a:outerShdw blurRad="25400" algn="tl" rotWithShape="0">
                    <a:srgbClr val="000000">
                      <a:alpha val="43000"/>
                    </a:srgbClr>
                  </a:outerShdw>
                </a:effectLst>
                <a:latin typeface="gobCL" pitchFamily="50" charset="0"/>
              </a:rPr>
              <a:t>¿CUÁL ES EL COSTO TOTAL DEL CRÉDITO DE CONSUMO POR $1.000.000 EN </a:t>
            </a:r>
            <a:r>
              <a:rPr lang="es-ES" b="1" spc="150" dirty="0">
                <a:ln w="11430"/>
                <a:solidFill>
                  <a:schemeClr val="tx2"/>
                </a:solidFill>
                <a:effectLst>
                  <a:outerShdw blurRad="25400" algn="tl" rotWithShape="0">
                    <a:srgbClr val="000000">
                      <a:alpha val="43000"/>
                    </a:srgbClr>
                  </a:outerShdw>
                </a:effectLst>
                <a:latin typeface="gobCL" pitchFamily="50" charset="0"/>
              </a:rPr>
              <a:t>COOPERATIVAS DE AHORRO Y CRÉDITO?</a:t>
            </a:r>
          </a:p>
        </p:txBody>
      </p:sp>
      <p:sp>
        <p:nvSpPr>
          <p:cNvPr id="25" name="Rectángulo 24"/>
          <p:cNvSpPr/>
          <p:nvPr/>
        </p:nvSpPr>
        <p:spPr>
          <a:xfrm>
            <a:off x="685800" y="1371600"/>
            <a:ext cx="8534400" cy="738664"/>
          </a:xfrm>
          <a:prstGeom prst="rect">
            <a:avLst/>
          </a:prstGeom>
        </p:spPr>
        <p:txBody>
          <a:bodyPr wrap="square">
            <a:spAutoFit/>
          </a:bodyPr>
          <a:lstStyle/>
          <a:p>
            <a:pPr algn="just"/>
            <a:r>
              <a:rPr lang="es-ES" sz="1400" spc="150" dirty="0" smtClean="0">
                <a:ln w="11430"/>
                <a:latin typeface="gobCL" pitchFamily="50" charset="0"/>
              </a:rPr>
              <a:t>Al comparar el CTC por un monto de $1.000.000, a 24 meses plazo, con seguro desgravamen, </a:t>
            </a:r>
            <a:r>
              <a:rPr lang="es-ES" sz="1400" spc="150" dirty="0">
                <a:ln w="11430"/>
                <a:latin typeface="gobCL" pitchFamily="50" charset="0"/>
              </a:rPr>
              <a:t>de acuerdo a la información entregada por las entidades </a:t>
            </a:r>
            <a:r>
              <a:rPr lang="es-ES" sz="1400" spc="150" dirty="0" smtClean="0">
                <a:ln w="11430"/>
                <a:latin typeface="gobCL" pitchFamily="50" charset="0"/>
              </a:rPr>
              <a:t>financieras, </a:t>
            </a:r>
            <a:r>
              <a:rPr lang="es-ES" sz="1400" spc="150" dirty="0">
                <a:ln w="11430"/>
                <a:latin typeface="gobCL" pitchFamily="50" charset="0"/>
              </a:rPr>
              <a:t>entre el 5 y el 7 de marzo del presente año, </a:t>
            </a:r>
            <a:r>
              <a:rPr lang="es-ES" sz="1400" spc="150" dirty="0" smtClean="0">
                <a:ln w="11430"/>
                <a:latin typeface="gobCL" pitchFamily="50" charset="0"/>
              </a:rPr>
              <a:t>los resultados obtenidos fueron los siguientes:</a:t>
            </a:r>
          </a:p>
        </p:txBody>
      </p:sp>
      <p:sp>
        <p:nvSpPr>
          <p:cNvPr id="30" name="CuadroTexto 29"/>
          <p:cNvSpPr txBox="1"/>
          <p:nvPr/>
        </p:nvSpPr>
        <p:spPr>
          <a:xfrm>
            <a:off x="4800600" y="6109092"/>
            <a:ext cx="1143000" cy="246221"/>
          </a:xfrm>
          <a:prstGeom prst="rect">
            <a:avLst/>
          </a:prstGeom>
          <a:noFill/>
        </p:spPr>
        <p:txBody>
          <a:bodyPr wrap="square" rtlCol="0">
            <a:spAutoFit/>
          </a:bodyPr>
          <a:lstStyle/>
          <a:p>
            <a:r>
              <a:rPr lang="es-CL" sz="1000" dirty="0" smtClean="0"/>
              <a:t>Fuente: </a:t>
            </a:r>
            <a:r>
              <a:rPr lang="es-CL" sz="1000" dirty="0" err="1" smtClean="0"/>
              <a:t>Sernac</a:t>
            </a:r>
            <a:r>
              <a:rPr lang="es-CL" sz="1000" dirty="0" smtClean="0"/>
              <a:t>.</a:t>
            </a:r>
            <a:endParaRPr lang="es-CL" sz="1000" dirty="0"/>
          </a:p>
        </p:txBody>
      </p:sp>
      <p:sp>
        <p:nvSpPr>
          <p:cNvPr id="2" name="Marcador de número de diapositiva 1"/>
          <p:cNvSpPr>
            <a:spLocks noGrp="1"/>
          </p:cNvSpPr>
          <p:nvPr>
            <p:ph type="sldNum" sz="quarter" idx="7"/>
          </p:nvPr>
        </p:nvSpPr>
        <p:spPr/>
        <p:txBody>
          <a:bodyPr/>
          <a:lstStyle/>
          <a:p>
            <a:fld id="{B6F15528-21DE-4FAA-801E-634DDDAF4B2B}" type="slidenum">
              <a:rPr lang="es-CL" smtClean="0"/>
              <a:t>25</a:t>
            </a:fld>
            <a:endParaRPr lang="es-CL"/>
          </a:p>
        </p:txBody>
      </p:sp>
      <p:pic>
        <p:nvPicPr>
          <p:cNvPr id="5" name="Imagen 4"/>
          <p:cNvPicPr>
            <a:picLocks noChangeAspect="1"/>
          </p:cNvPicPr>
          <p:nvPr/>
        </p:nvPicPr>
        <p:blipFill>
          <a:blip r:embed="rId4"/>
          <a:stretch>
            <a:fillRect/>
          </a:stretch>
        </p:blipFill>
        <p:spPr>
          <a:xfrm>
            <a:off x="870408" y="2225933"/>
            <a:ext cx="8382000" cy="3767490"/>
          </a:xfrm>
          <a:prstGeom prst="rect">
            <a:avLst/>
          </a:prstGeom>
        </p:spPr>
      </p:pic>
      <p:sp>
        <p:nvSpPr>
          <p:cNvPr id="28" name="Rectángulo 27"/>
          <p:cNvSpPr/>
          <p:nvPr/>
        </p:nvSpPr>
        <p:spPr>
          <a:xfrm>
            <a:off x="704654" y="6963425"/>
            <a:ext cx="8488680" cy="338554"/>
          </a:xfrm>
          <a:prstGeom prst="rect">
            <a:avLst/>
          </a:prstGeom>
        </p:spPr>
        <p:txBody>
          <a:bodyPr wrap="square">
            <a:spAutoFit/>
          </a:bodyPr>
          <a:lstStyle/>
          <a:p>
            <a:pPr fontAlgn="b"/>
            <a:r>
              <a:rPr lang="es-ES" sz="800" dirty="0">
                <a:latin typeface="gobCL" pitchFamily="50" charset="0"/>
              </a:rPr>
              <a:t>Nota :  </a:t>
            </a:r>
            <a:r>
              <a:rPr lang="es-ES" sz="800" dirty="0" smtClean="0">
                <a:latin typeface="gobCL" pitchFamily="50" charset="0"/>
              </a:rPr>
              <a:t>Cooperativas de Ahorro y Crédito </a:t>
            </a:r>
            <a:r>
              <a:rPr lang="es-ES" sz="800" dirty="0">
                <a:latin typeface="gobCL" pitchFamily="50" charset="0"/>
              </a:rPr>
              <a:t>no </a:t>
            </a:r>
            <a:r>
              <a:rPr lang="es-ES" sz="800" dirty="0" smtClean="0">
                <a:latin typeface="gobCL" pitchFamily="50" charset="0"/>
              </a:rPr>
              <a:t>consideradas </a:t>
            </a:r>
            <a:r>
              <a:rPr lang="es-ES" sz="800" dirty="0">
                <a:latin typeface="gobCL" pitchFamily="50" charset="0"/>
              </a:rPr>
              <a:t>en la comparación </a:t>
            </a:r>
            <a:r>
              <a:rPr lang="es-ES" sz="800" dirty="0" smtClean="0">
                <a:latin typeface="gobCL" pitchFamily="50" charset="0"/>
              </a:rPr>
              <a:t>por no contar con simulador de crédito de consumo: </a:t>
            </a:r>
            <a:endParaRPr lang="es-ES" sz="800" dirty="0">
              <a:latin typeface="gobCL" pitchFamily="50" charset="0"/>
            </a:endParaRPr>
          </a:p>
          <a:p>
            <a:pPr fontAlgn="b"/>
            <a:r>
              <a:rPr lang="es-ES" sz="800" dirty="0">
                <a:latin typeface="gobCL" pitchFamily="50" charset="0"/>
              </a:rPr>
              <a:t>             </a:t>
            </a:r>
            <a:r>
              <a:rPr lang="es-ES" sz="800" dirty="0" err="1" smtClean="0">
                <a:latin typeface="gobCL" pitchFamily="50" charset="0"/>
              </a:rPr>
              <a:t>Coocretal</a:t>
            </a:r>
            <a:r>
              <a:rPr lang="es-ES" sz="800" dirty="0" smtClean="0">
                <a:latin typeface="gobCL" pitchFamily="50" charset="0"/>
              </a:rPr>
              <a:t>, </a:t>
            </a:r>
            <a:r>
              <a:rPr lang="es-ES" sz="800" dirty="0" err="1" smtClean="0">
                <a:latin typeface="gobCL" pitchFamily="50" charset="0"/>
              </a:rPr>
              <a:t>Capual</a:t>
            </a:r>
            <a:r>
              <a:rPr lang="es-ES" sz="800" dirty="0" smtClean="0">
                <a:latin typeface="gobCL" pitchFamily="50" charset="0"/>
              </a:rPr>
              <a:t>, </a:t>
            </a:r>
            <a:r>
              <a:rPr lang="es-ES" sz="800" dirty="0" err="1" smtClean="0">
                <a:latin typeface="gobCL" pitchFamily="50" charset="0"/>
              </a:rPr>
              <a:t>Detacoop</a:t>
            </a:r>
            <a:r>
              <a:rPr lang="es-ES" sz="800" dirty="0" smtClean="0">
                <a:latin typeface="gobCL" pitchFamily="50" charset="0"/>
              </a:rPr>
              <a:t>, </a:t>
            </a:r>
            <a:r>
              <a:rPr lang="es-ES" sz="800" dirty="0" err="1" smtClean="0">
                <a:latin typeface="gobCL" pitchFamily="50" charset="0"/>
              </a:rPr>
              <a:t>Ahorrocoop</a:t>
            </a:r>
            <a:r>
              <a:rPr lang="es-ES" sz="800" dirty="0" smtClean="0">
                <a:latin typeface="gobCL" pitchFamily="50" charset="0"/>
              </a:rPr>
              <a:t> y </a:t>
            </a:r>
            <a:r>
              <a:rPr lang="es-ES" sz="800" dirty="0" err="1" smtClean="0">
                <a:latin typeface="gobCL" pitchFamily="50" charset="0"/>
              </a:rPr>
              <a:t>Lautari</a:t>
            </a:r>
            <a:r>
              <a:rPr lang="es-ES" sz="800" dirty="0" smtClean="0">
                <a:latin typeface="gobCL" pitchFamily="50" charset="0"/>
              </a:rPr>
              <a:t> Rosa. </a:t>
            </a:r>
            <a:endParaRPr lang="es-ES" sz="800" dirty="0">
              <a:solidFill>
                <a:srgbClr val="000000"/>
              </a:solidFill>
              <a:latin typeface="gobCL" pitchFamily="50" charset="0"/>
            </a:endParaRPr>
          </a:p>
        </p:txBody>
      </p:sp>
    </p:spTree>
    <p:extLst>
      <p:ext uri="{BB962C8B-B14F-4D97-AF65-F5344CB8AC3E}">
        <p14:creationId xmlns:p14="http://schemas.microsoft.com/office/powerpoint/2010/main" val="13047473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latin typeface="gobCL"/>
            </a:endParaRPr>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3" name="Rectángulo 22"/>
          <p:cNvSpPr/>
          <p:nvPr/>
        </p:nvSpPr>
        <p:spPr>
          <a:xfrm>
            <a:off x="382142" y="562846"/>
            <a:ext cx="8534400" cy="400110"/>
          </a:xfrm>
          <a:prstGeom prst="rect">
            <a:avLst/>
          </a:prstGeom>
        </p:spPr>
        <p:txBody>
          <a:bodyPr wrap="square">
            <a:spAutoFit/>
          </a:bodyPr>
          <a:lstStyle/>
          <a:p>
            <a:pPr algn="ctr"/>
            <a:r>
              <a:rPr lang="es-CL" sz="2000" b="1" dirty="0" smtClean="0">
                <a:solidFill>
                  <a:schemeClr val="tx2"/>
                </a:solidFill>
                <a:latin typeface="gobCL"/>
                <a:ea typeface="Verdana" pitchFamily="34" charset="0"/>
                <a:cs typeface="Verdana" pitchFamily="34" charset="0"/>
              </a:rPr>
              <a:t>Rango de valores en que oscila el CTC</a:t>
            </a:r>
          </a:p>
        </p:txBody>
      </p:sp>
      <p:sp>
        <p:nvSpPr>
          <p:cNvPr id="30" name="CuadroTexto 29"/>
          <p:cNvSpPr txBox="1"/>
          <p:nvPr/>
        </p:nvSpPr>
        <p:spPr>
          <a:xfrm>
            <a:off x="4724400" y="6705600"/>
            <a:ext cx="1143000" cy="246221"/>
          </a:xfrm>
          <a:prstGeom prst="rect">
            <a:avLst/>
          </a:prstGeom>
          <a:noFill/>
        </p:spPr>
        <p:txBody>
          <a:bodyPr wrap="square" rtlCol="0">
            <a:spAutoFit/>
          </a:bodyPr>
          <a:lstStyle/>
          <a:p>
            <a:r>
              <a:rPr lang="es-CL" sz="1000" dirty="0" smtClean="0"/>
              <a:t>Fuente: </a:t>
            </a:r>
            <a:r>
              <a:rPr lang="es-CL" sz="1000" dirty="0" err="1" smtClean="0"/>
              <a:t>Sernac</a:t>
            </a:r>
            <a:r>
              <a:rPr lang="es-CL" sz="1000" dirty="0" smtClean="0"/>
              <a:t>.</a:t>
            </a:r>
            <a:endParaRPr lang="es-CL" sz="1000" dirty="0"/>
          </a:p>
        </p:txBody>
      </p:sp>
      <p:sp>
        <p:nvSpPr>
          <p:cNvPr id="2" name="Marcador de número de diapositiva 1"/>
          <p:cNvSpPr>
            <a:spLocks noGrp="1"/>
          </p:cNvSpPr>
          <p:nvPr>
            <p:ph type="sldNum" sz="quarter" idx="7"/>
          </p:nvPr>
        </p:nvSpPr>
        <p:spPr/>
        <p:txBody>
          <a:bodyPr/>
          <a:lstStyle/>
          <a:p>
            <a:fld id="{B6F15528-21DE-4FAA-801E-634DDDAF4B2B}" type="slidenum">
              <a:rPr lang="es-CL" smtClean="0"/>
              <a:t>26</a:t>
            </a:fld>
            <a:endParaRPr lang="es-CL"/>
          </a:p>
        </p:txBody>
      </p:sp>
      <p:graphicFrame>
        <p:nvGraphicFramePr>
          <p:cNvPr id="25" name="1 Gráfico"/>
          <p:cNvGraphicFramePr>
            <a:graphicFrameLocks/>
          </p:cNvGraphicFramePr>
          <p:nvPr>
            <p:extLst>
              <p:ext uri="{D42A27DB-BD31-4B8C-83A1-F6EECF244321}">
                <p14:modId xmlns:p14="http://schemas.microsoft.com/office/powerpoint/2010/main" val="156634204"/>
              </p:ext>
            </p:extLst>
          </p:nvPr>
        </p:nvGraphicFramePr>
        <p:xfrm>
          <a:off x="742950" y="1239287"/>
          <a:ext cx="8610600" cy="4667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29994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 name="1 Marcador de número de diapositiva"/>
          <p:cNvSpPr>
            <a:spLocks noGrp="1"/>
          </p:cNvSpPr>
          <p:nvPr>
            <p:ph type="sldNum" sz="quarter" idx="7"/>
          </p:nvPr>
        </p:nvSpPr>
        <p:spPr/>
        <p:txBody>
          <a:bodyPr/>
          <a:lstStyle/>
          <a:p>
            <a:fld id="{B6F15528-21DE-4FAA-801E-634DDDAF4B2B}" type="slidenum">
              <a:rPr lang="es-CL" smtClean="0"/>
              <a:t>27</a:t>
            </a:fld>
            <a:endParaRPr lang="es-CL" dirty="0"/>
          </a:p>
        </p:txBody>
      </p:sp>
      <p:sp>
        <p:nvSpPr>
          <p:cNvPr id="4" name="Rectángulo 3"/>
          <p:cNvSpPr/>
          <p:nvPr/>
        </p:nvSpPr>
        <p:spPr>
          <a:xfrm>
            <a:off x="438991" y="592909"/>
            <a:ext cx="8945880" cy="400110"/>
          </a:xfrm>
          <a:prstGeom prst="rect">
            <a:avLst/>
          </a:prstGeom>
        </p:spPr>
        <p:txBody>
          <a:bodyPr wrap="square">
            <a:spAutoFit/>
          </a:bodyPr>
          <a:lstStyle/>
          <a:p>
            <a:pPr algn="just"/>
            <a:r>
              <a:rPr lang="es-CL" sz="2000" b="1" dirty="0" smtClean="0">
                <a:solidFill>
                  <a:schemeClr val="tx2"/>
                </a:solidFill>
                <a:latin typeface="gobCL"/>
                <a:ea typeface="Verdana" pitchFamily="34" charset="0"/>
                <a:cs typeface="Verdana" pitchFamily="34" charset="0"/>
              </a:rPr>
              <a:t>Conclusiones </a:t>
            </a:r>
            <a:endParaRPr lang="es-CL" sz="2000" b="1" dirty="0">
              <a:solidFill>
                <a:schemeClr val="tx2"/>
              </a:solidFill>
              <a:latin typeface="gobCL"/>
              <a:ea typeface="Verdana" pitchFamily="34" charset="0"/>
              <a:cs typeface="Verdana" pitchFamily="34" charset="0"/>
            </a:endParaRPr>
          </a:p>
        </p:txBody>
      </p:sp>
      <p:sp>
        <p:nvSpPr>
          <p:cNvPr id="3" name="Rectángulo 2"/>
          <p:cNvSpPr/>
          <p:nvPr/>
        </p:nvSpPr>
        <p:spPr>
          <a:xfrm>
            <a:off x="378502" y="993019"/>
            <a:ext cx="9502247" cy="7140416"/>
          </a:xfrm>
          <a:prstGeom prst="rect">
            <a:avLst/>
          </a:prstGeom>
        </p:spPr>
        <p:txBody>
          <a:bodyPr wrap="square">
            <a:spAutoFit/>
          </a:bodyPr>
          <a:lstStyle/>
          <a:p>
            <a:pPr algn="just">
              <a:spcAft>
                <a:spcPts val="0"/>
              </a:spcAft>
            </a:pPr>
            <a:r>
              <a:rPr lang="es-ES" sz="1300" dirty="0">
                <a:solidFill>
                  <a:srgbClr val="000000"/>
                </a:solidFill>
                <a:latin typeface="gobCL" pitchFamily="50" charset="0"/>
                <a:ea typeface="Times New Roman" panose="02020603050405020304" pitchFamily="18" charset="0"/>
                <a:cs typeface="Verdana" panose="020B0604030504040204" pitchFamily="34" charset="0"/>
              </a:rPr>
              <a:t>Existe una amplia diferencia en los costos totales de los </a:t>
            </a:r>
            <a:r>
              <a:rPr lang="es-ES" sz="1300" dirty="0" smtClean="0">
                <a:solidFill>
                  <a:srgbClr val="000000"/>
                </a:solidFill>
                <a:latin typeface="gobCL" pitchFamily="50" charset="0"/>
                <a:ea typeface="Times New Roman" panose="02020603050405020304" pitchFamily="18" charset="0"/>
                <a:cs typeface="Verdana" panose="020B0604030504040204" pitchFamily="34" charset="0"/>
              </a:rPr>
              <a:t>créditos de consumo, </a:t>
            </a:r>
            <a:r>
              <a:rPr lang="es-ES" sz="1300" dirty="0">
                <a:solidFill>
                  <a:srgbClr val="000000"/>
                </a:solidFill>
                <a:latin typeface="gobCL" pitchFamily="50" charset="0"/>
                <a:ea typeface="Times New Roman" panose="02020603050405020304" pitchFamily="18" charset="0"/>
                <a:cs typeface="Verdana" panose="020B0604030504040204" pitchFamily="34" charset="0"/>
              </a:rPr>
              <a:t>por ello resulta relevante cotizar y comparar diversas alternativas antes de realizar un avance. Tal como se detectó en el presente informe, por </a:t>
            </a:r>
            <a:r>
              <a:rPr lang="es-ES" sz="1300" dirty="0" smtClean="0">
                <a:solidFill>
                  <a:srgbClr val="000000"/>
                </a:solidFill>
                <a:latin typeface="gobCL" pitchFamily="50" charset="0"/>
                <a:ea typeface="Times New Roman" panose="02020603050405020304" pitchFamily="18" charset="0"/>
                <a:cs typeface="Verdana" panose="020B0604030504040204" pitchFamily="34" charset="0"/>
              </a:rPr>
              <a:t> un crédito de consumo de $1.00.000 </a:t>
            </a:r>
            <a:r>
              <a:rPr lang="es-ES" sz="1300" dirty="0">
                <a:solidFill>
                  <a:srgbClr val="000000"/>
                </a:solidFill>
                <a:latin typeface="gobCL" pitchFamily="50" charset="0"/>
                <a:ea typeface="Times New Roman" panose="02020603050405020304" pitchFamily="18" charset="0"/>
                <a:cs typeface="Verdana" panose="020B0604030504040204" pitchFamily="34" charset="0"/>
              </a:rPr>
              <a:t>a pagar en </a:t>
            </a:r>
            <a:r>
              <a:rPr lang="es-ES" sz="1300" dirty="0" smtClean="0">
                <a:solidFill>
                  <a:srgbClr val="000000"/>
                </a:solidFill>
                <a:latin typeface="gobCL" pitchFamily="50" charset="0"/>
                <a:ea typeface="Times New Roman" panose="02020603050405020304" pitchFamily="18" charset="0"/>
                <a:cs typeface="Verdana" panose="020B0604030504040204" pitchFamily="34" charset="0"/>
              </a:rPr>
              <a:t>24 cuotas, sin seguro desgravamen, </a:t>
            </a:r>
            <a:r>
              <a:rPr lang="es-ES" sz="1300" dirty="0">
                <a:solidFill>
                  <a:srgbClr val="000000"/>
                </a:solidFill>
                <a:latin typeface="gobCL" pitchFamily="50" charset="0"/>
                <a:ea typeface="Times New Roman" panose="02020603050405020304" pitchFamily="18" charset="0"/>
                <a:cs typeface="Verdana" panose="020B0604030504040204" pitchFamily="34" charset="0"/>
              </a:rPr>
              <a:t>las diferencias pueden alcanzar hasta $</a:t>
            </a:r>
            <a:r>
              <a:rPr lang="es-ES" sz="1300" dirty="0" smtClean="0">
                <a:solidFill>
                  <a:srgbClr val="000000"/>
                </a:solidFill>
                <a:latin typeface="gobCL" pitchFamily="50" charset="0"/>
                <a:ea typeface="Times New Roman" panose="02020603050405020304" pitchFamily="18" charset="0"/>
                <a:cs typeface="Verdana" panose="020B0604030504040204" pitchFamily="34" charset="0"/>
              </a:rPr>
              <a:t>268.462. </a:t>
            </a:r>
            <a:r>
              <a:rPr lang="es-ES" sz="1300" dirty="0">
                <a:solidFill>
                  <a:srgbClr val="000000"/>
                </a:solidFill>
                <a:latin typeface="gobCL" pitchFamily="50" charset="0"/>
                <a:ea typeface="Times New Roman" panose="02020603050405020304" pitchFamily="18" charset="0"/>
                <a:cs typeface="Verdana" panose="020B0604030504040204" pitchFamily="34" charset="0"/>
              </a:rPr>
              <a:t>En </a:t>
            </a:r>
            <a:r>
              <a:rPr lang="es-ES" sz="1300" dirty="0" smtClean="0">
                <a:solidFill>
                  <a:srgbClr val="000000"/>
                </a:solidFill>
                <a:latin typeface="gobCL" pitchFamily="50" charset="0"/>
                <a:ea typeface="Times New Roman" panose="02020603050405020304" pitchFamily="18" charset="0"/>
                <a:cs typeface="Verdana" panose="020B0604030504040204" pitchFamily="34" charset="0"/>
              </a:rPr>
              <a:t>tanto, tratándose del mismo crédito pero con seguro desgravamen, </a:t>
            </a:r>
            <a:r>
              <a:rPr lang="es-ES" sz="1300" dirty="0">
                <a:solidFill>
                  <a:srgbClr val="000000"/>
                </a:solidFill>
                <a:latin typeface="gobCL" pitchFamily="50" charset="0"/>
                <a:ea typeface="Times New Roman" panose="02020603050405020304" pitchFamily="18" charset="0"/>
                <a:cs typeface="Verdana" panose="020B0604030504040204" pitchFamily="34" charset="0"/>
              </a:rPr>
              <a:t>la diferencia puede alcanzar hasta los </a:t>
            </a:r>
            <a:r>
              <a:rPr lang="es-ES" sz="1300" dirty="0" smtClean="0">
                <a:solidFill>
                  <a:srgbClr val="000000"/>
                </a:solidFill>
                <a:latin typeface="gobCL" pitchFamily="50" charset="0"/>
                <a:ea typeface="Times New Roman" panose="02020603050405020304" pitchFamily="18" charset="0"/>
                <a:cs typeface="Verdana" panose="020B0604030504040204" pitchFamily="34" charset="0"/>
              </a:rPr>
              <a:t>$357.444 .</a:t>
            </a:r>
          </a:p>
          <a:p>
            <a:pPr algn="just">
              <a:spcAft>
                <a:spcPts val="0"/>
              </a:spcAft>
            </a:pPr>
            <a:r>
              <a:rPr lang="es-ES" sz="1300" dirty="0">
                <a:solidFill>
                  <a:srgbClr val="000000"/>
                </a:solidFill>
                <a:latin typeface="gobCL" pitchFamily="50" charset="0"/>
                <a:ea typeface="Times New Roman" panose="02020603050405020304" pitchFamily="18" charset="0"/>
                <a:cs typeface="Verdana" panose="020B0604030504040204" pitchFamily="34" charset="0"/>
              </a:rPr>
              <a:t> </a:t>
            </a:r>
            <a:endParaRPr lang="es-CL" sz="1300" dirty="0">
              <a:latin typeface="gobCL" pitchFamily="50" charset="0"/>
              <a:ea typeface="Times New Roman" panose="02020603050405020304" pitchFamily="18" charset="0"/>
            </a:endParaRPr>
          </a:p>
          <a:p>
            <a:pPr algn="just"/>
            <a:r>
              <a:rPr lang="es-ES" sz="1300" b="1" dirty="0"/>
              <a:t>¿</a:t>
            </a:r>
            <a:r>
              <a:rPr lang="es-ES" sz="1300" b="1" dirty="0">
                <a:latin typeface="gobCL" pitchFamily="50" charset="0"/>
              </a:rPr>
              <a:t>Cuánto cuesta un </a:t>
            </a:r>
            <a:r>
              <a:rPr lang="es-ES" sz="1300" b="1" dirty="0" smtClean="0">
                <a:latin typeface="gobCL" pitchFamily="50" charset="0"/>
              </a:rPr>
              <a:t>crédito de consumo </a:t>
            </a:r>
            <a:r>
              <a:rPr lang="es-ES" sz="1300" b="1" dirty="0">
                <a:latin typeface="gobCL" pitchFamily="50" charset="0"/>
              </a:rPr>
              <a:t>de </a:t>
            </a:r>
            <a:r>
              <a:rPr lang="es-ES" sz="1300" b="1" dirty="0" smtClean="0">
                <a:latin typeface="gobCL" pitchFamily="50" charset="0"/>
              </a:rPr>
              <a:t>$1 millón </a:t>
            </a:r>
            <a:r>
              <a:rPr lang="es-ES" sz="1300" b="1" dirty="0">
                <a:latin typeface="gobCL" pitchFamily="50" charset="0"/>
              </a:rPr>
              <a:t>en </a:t>
            </a:r>
            <a:r>
              <a:rPr lang="es-ES" sz="1300" b="1" dirty="0" smtClean="0">
                <a:latin typeface="gobCL" pitchFamily="50" charset="0"/>
              </a:rPr>
              <a:t>24 cuotas sin seguro desgravamen ?</a:t>
            </a:r>
            <a:endParaRPr lang="es-CL" sz="1300" dirty="0">
              <a:latin typeface="gobCL" pitchFamily="50" charset="0"/>
            </a:endParaRPr>
          </a:p>
          <a:p>
            <a:pPr algn="just"/>
            <a:endParaRPr lang="es-ES" sz="1300" dirty="0" smtClean="0">
              <a:latin typeface="gobCL" pitchFamily="50" charset="0"/>
            </a:endParaRPr>
          </a:p>
          <a:p>
            <a:pPr algn="just"/>
            <a:r>
              <a:rPr lang="es-ES" sz="1300" dirty="0" smtClean="0">
                <a:latin typeface="gobCL" pitchFamily="50" charset="0"/>
              </a:rPr>
              <a:t>Considerando todos los proveedores investigados, un </a:t>
            </a:r>
            <a:r>
              <a:rPr lang="es-ES" sz="1300" dirty="0">
                <a:latin typeface="gobCL" pitchFamily="50" charset="0"/>
              </a:rPr>
              <a:t>consumidor puede terminar pagando (Costo Total del </a:t>
            </a:r>
            <a:r>
              <a:rPr lang="es-ES" sz="1300" dirty="0" smtClean="0">
                <a:latin typeface="gobCL" pitchFamily="50" charset="0"/>
              </a:rPr>
              <a:t>Crédito, CTC) entre $1.146.050 (Banco </a:t>
            </a:r>
            <a:r>
              <a:rPr lang="es-ES" sz="1300" dirty="0" err="1" smtClean="0">
                <a:latin typeface="gobCL" pitchFamily="50" charset="0"/>
              </a:rPr>
              <a:t>Bice</a:t>
            </a:r>
            <a:r>
              <a:rPr lang="es-ES" sz="1300" dirty="0" smtClean="0">
                <a:latin typeface="gobCL" pitchFamily="50" charset="0"/>
              </a:rPr>
              <a:t>) y $1.414.512 (</a:t>
            </a:r>
            <a:r>
              <a:rPr lang="es-ES" sz="1300" dirty="0" err="1" smtClean="0">
                <a:latin typeface="gobCL" pitchFamily="50" charset="0"/>
              </a:rPr>
              <a:t>Oriencoop</a:t>
            </a:r>
            <a:r>
              <a:rPr lang="es-ES" sz="1300" dirty="0" smtClean="0">
                <a:latin typeface="gobCL" pitchFamily="50" charset="0"/>
              </a:rPr>
              <a:t>). </a:t>
            </a:r>
            <a:r>
              <a:rPr lang="es-ES" sz="1300" dirty="0">
                <a:latin typeface="gobCL" pitchFamily="50" charset="0"/>
              </a:rPr>
              <a:t>Es decir, una diferencia de </a:t>
            </a:r>
            <a:r>
              <a:rPr lang="es-ES" sz="1300" dirty="0" smtClean="0">
                <a:latin typeface="gobCL" pitchFamily="50" charset="0"/>
              </a:rPr>
              <a:t>$268.462 </a:t>
            </a:r>
            <a:r>
              <a:rPr lang="es-ES" sz="1300" dirty="0">
                <a:latin typeface="gobCL" pitchFamily="50" charset="0"/>
              </a:rPr>
              <a:t>o de un </a:t>
            </a:r>
            <a:r>
              <a:rPr lang="es-ES" sz="1300" dirty="0" smtClean="0">
                <a:latin typeface="gobCL" pitchFamily="50" charset="0"/>
              </a:rPr>
              <a:t>23% </a:t>
            </a:r>
            <a:r>
              <a:rPr lang="es-ES" sz="1300" dirty="0">
                <a:latin typeface="gobCL" pitchFamily="50" charset="0"/>
              </a:rPr>
              <a:t>entre </a:t>
            </a:r>
            <a:r>
              <a:rPr lang="es-ES" sz="1300" dirty="0" smtClean="0">
                <a:latin typeface="gobCL" pitchFamily="50" charset="0"/>
              </a:rPr>
              <a:t>ambos valores. </a:t>
            </a:r>
            <a:endParaRPr lang="es-CL" sz="1300" dirty="0">
              <a:latin typeface="gobCL" pitchFamily="50" charset="0"/>
            </a:endParaRPr>
          </a:p>
          <a:p>
            <a:pPr algn="just"/>
            <a:r>
              <a:rPr lang="es-ES" sz="1300" dirty="0">
                <a:latin typeface="gobCL" pitchFamily="50" charset="0"/>
              </a:rPr>
              <a:t> </a:t>
            </a:r>
            <a:endParaRPr lang="es-CL" sz="1300" dirty="0">
              <a:latin typeface="gobCL" pitchFamily="50" charset="0"/>
            </a:endParaRPr>
          </a:p>
          <a:p>
            <a:pPr algn="just"/>
            <a:r>
              <a:rPr lang="es-CL" sz="1300" dirty="0">
                <a:latin typeface="gobCL" pitchFamily="50" charset="0"/>
                <a:ea typeface="Times New Roman" panose="02020603050405020304" pitchFamily="18" charset="0"/>
                <a:cs typeface="Verdana" panose="020B0604030504040204" pitchFamily="34" charset="0"/>
              </a:rPr>
              <a:t>En el caso de la banca, el CTC varía </a:t>
            </a:r>
            <a:r>
              <a:rPr lang="es-CL" sz="1300" dirty="0" smtClean="0">
                <a:latin typeface="gobCL" pitchFamily="50" charset="0"/>
                <a:ea typeface="Times New Roman" panose="02020603050405020304" pitchFamily="18" charset="0"/>
                <a:cs typeface="Verdana" panose="020B0604030504040204" pitchFamily="34" charset="0"/>
              </a:rPr>
              <a:t>entre $1.146.050, encontrado </a:t>
            </a:r>
            <a:r>
              <a:rPr lang="es-CL" sz="1300" dirty="0">
                <a:latin typeface="gobCL" pitchFamily="50" charset="0"/>
                <a:ea typeface="Times New Roman" panose="02020603050405020304" pitchFamily="18" charset="0"/>
                <a:cs typeface="Verdana" panose="020B0604030504040204" pitchFamily="34" charset="0"/>
              </a:rPr>
              <a:t>en el banco </a:t>
            </a:r>
            <a:r>
              <a:rPr lang="es-CL" sz="1300" dirty="0" err="1" smtClean="0">
                <a:latin typeface="gobCL" pitchFamily="50" charset="0"/>
                <a:ea typeface="Times New Roman" panose="02020603050405020304" pitchFamily="18" charset="0"/>
                <a:cs typeface="Verdana" panose="020B0604030504040204" pitchFamily="34" charset="0"/>
              </a:rPr>
              <a:t>Bice</a:t>
            </a:r>
            <a:r>
              <a:rPr lang="es-CL" sz="1300" dirty="0" smtClean="0">
                <a:latin typeface="gobCL" pitchFamily="50" charset="0"/>
                <a:ea typeface="Times New Roman" panose="02020603050405020304" pitchFamily="18" charset="0"/>
                <a:cs typeface="Verdana" panose="020B0604030504040204" pitchFamily="34" charset="0"/>
              </a:rPr>
              <a:t> y $1.411.624, detectado </a:t>
            </a:r>
            <a:r>
              <a:rPr lang="es-CL" sz="1300" dirty="0">
                <a:latin typeface="gobCL" pitchFamily="50" charset="0"/>
                <a:ea typeface="Times New Roman" panose="02020603050405020304" pitchFamily="18" charset="0"/>
                <a:cs typeface="Verdana" panose="020B0604030504040204" pitchFamily="34" charset="0"/>
              </a:rPr>
              <a:t>en el banco </a:t>
            </a:r>
            <a:r>
              <a:rPr lang="es-CL" sz="1300" dirty="0" smtClean="0">
                <a:latin typeface="gobCL" pitchFamily="50" charset="0"/>
                <a:ea typeface="Times New Roman" panose="02020603050405020304" pitchFamily="18" charset="0"/>
                <a:cs typeface="Verdana" panose="020B0604030504040204" pitchFamily="34" charset="0"/>
              </a:rPr>
              <a:t>Consorcio. Esto implica </a:t>
            </a:r>
            <a:r>
              <a:rPr lang="es-CL" sz="1300" dirty="0">
                <a:latin typeface="gobCL" pitchFamily="50" charset="0"/>
                <a:ea typeface="Times New Roman" panose="02020603050405020304" pitchFamily="18" charset="0"/>
                <a:cs typeface="Verdana" panose="020B0604030504040204" pitchFamily="34" charset="0"/>
              </a:rPr>
              <a:t>una diferencia de </a:t>
            </a:r>
            <a:r>
              <a:rPr lang="es-CL" sz="1300" dirty="0" smtClean="0">
                <a:latin typeface="gobCL" pitchFamily="50" charset="0"/>
                <a:ea typeface="Times New Roman" panose="02020603050405020304" pitchFamily="18" charset="0"/>
                <a:cs typeface="Verdana" panose="020B0604030504040204" pitchFamily="34" charset="0"/>
              </a:rPr>
              <a:t>$265.574, </a:t>
            </a:r>
            <a:r>
              <a:rPr lang="es-CL" sz="1300" dirty="0">
                <a:latin typeface="gobCL" pitchFamily="50" charset="0"/>
                <a:ea typeface="Times New Roman" panose="02020603050405020304" pitchFamily="18" charset="0"/>
                <a:cs typeface="Verdana" panose="020B0604030504040204" pitchFamily="34" charset="0"/>
              </a:rPr>
              <a:t>lo que representa un </a:t>
            </a:r>
            <a:r>
              <a:rPr lang="es-CL" sz="1300" dirty="0" smtClean="0">
                <a:latin typeface="gobCL" pitchFamily="50" charset="0"/>
                <a:ea typeface="Times New Roman" panose="02020603050405020304" pitchFamily="18" charset="0"/>
                <a:cs typeface="Verdana" panose="020B0604030504040204" pitchFamily="34" charset="0"/>
              </a:rPr>
              <a:t>23% </a:t>
            </a:r>
            <a:r>
              <a:rPr lang="es-CL" sz="1300" dirty="0">
                <a:latin typeface="gobCL" pitchFamily="50" charset="0"/>
                <a:ea typeface="Times New Roman" panose="02020603050405020304" pitchFamily="18" charset="0"/>
                <a:cs typeface="Verdana" panose="020B0604030504040204" pitchFamily="34" charset="0"/>
              </a:rPr>
              <a:t>más respecto del valor más bajo. </a:t>
            </a:r>
          </a:p>
          <a:p>
            <a:pPr algn="just"/>
            <a:endParaRPr lang="es-ES" sz="1300" dirty="0">
              <a:latin typeface="gobCL" pitchFamily="50" charset="0"/>
            </a:endParaRPr>
          </a:p>
          <a:p>
            <a:pPr algn="just"/>
            <a:r>
              <a:rPr lang="es-CL" sz="1300" dirty="0">
                <a:latin typeface="gobCL" pitchFamily="50" charset="0"/>
                <a:ea typeface="Times New Roman" panose="02020603050405020304" pitchFamily="18" charset="0"/>
                <a:cs typeface="Verdana" panose="020B0604030504040204" pitchFamily="34" charset="0"/>
              </a:rPr>
              <a:t>En </a:t>
            </a:r>
            <a:r>
              <a:rPr lang="es-CL" sz="1300" dirty="0" smtClean="0">
                <a:latin typeface="gobCL" pitchFamily="50" charset="0"/>
                <a:ea typeface="Times New Roman" panose="02020603050405020304" pitchFamily="18" charset="0"/>
                <a:cs typeface="Verdana" panose="020B0604030504040204" pitchFamily="34" charset="0"/>
              </a:rPr>
              <a:t>las cooperativas </a:t>
            </a:r>
            <a:r>
              <a:rPr lang="es-CL" sz="1300" dirty="0">
                <a:latin typeface="gobCL" pitchFamily="50" charset="0"/>
                <a:ea typeface="Times New Roman" panose="02020603050405020304" pitchFamily="18" charset="0"/>
                <a:cs typeface="Verdana" panose="020B0604030504040204" pitchFamily="34" charset="0"/>
              </a:rPr>
              <a:t>de ahorro y </a:t>
            </a:r>
            <a:r>
              <a:rPr lang="es-CL" sz="1300" dirty="0" smtClean="0">
                <a:latin typeface="gobCL" pitchFamily="50" charset="0"/>
                <a:ea typeface="Times New Roman" panose="02020603050405020304" pitchFamily="18" charset="0"/>
                <a:cs typeface="Verdana" panose="020B0604030504040204" pitchFamily="34" charset="0"/>
              </a:rPr>
              <a:t>crédito, </a:t>
            </a:r>
            <a:r>
              <a:rPr lang="es-CL" sz="1300" dirty="0">
                <a:latin typeface="gobCL" pitchFamily="50" charset="0"/>
                <a:ea typeface="Times New Roman" panose="02020603050405020304" pitchFamily="18" charset="0"/>
                <a:cs typeface="Verdana" panose="020B0604030504040204" pitchFamily="34" charset="0"/>
              </a:rPr>
              <a:t>el CTC </a:t>
            </a:r>
            <a:r>
              <a:rPr lang="es-CL" sz="1300" dirty="0" smtClean="0">
                <a:latin typeface="gobCL" pitchFamily="50" charset="0"/>
                <a:ea typeface="Times New Roman" panose="02020603050405020304" pitchFamily="18" charset="0"/>
                <a:cs typeface="Verdana" panose="020B0604030504040204" pitchFamily="34" charset="0"/>
              </a:rPr>
              <a:t>fluctuó </a:t>
            </a:r>
            <a:r>
              <a:rPr lang="es-CL" sz="1300" dirty="0">
                <a:latin typeface="gobCL" pitchFamily="50" charset="0"/>
                <a:ea typeface="Times New Roman" panose="02020603050405020304" pitchFamily="18" charset="0"/>
                <a:cs typeface="Verdana" panose="020B0604030504040204" pitchFamily="34" charset="0"/>
              </a:rPr>
              <a:t>entre </a:t>
            </a:r>
            <a:r>
              <a:rPr lang="es-CL" sz="1300" dirty="0" smtClean="0">
                <a:latin typeface="gobCL" pitchFamily="50" charset="0"/>
                <a:ea typeface="Times New Roman" panose="02020603050405020304" pitchFamily="18" charset="0"/>
                <a:cs typeface="Verdana" panose="020B0604030504040204" pitchFamily="34" charset="0"/>
              </a:rPr>
              <a:t>$1.272.744 (</a:t>
            </a:r>
            <a:r>
              <a:rPr lang="es-CL" sz="1300" dirty="0" err="1" smtClean="0">
                <a:latin typeface="gobCL" pitchFamily="50" charset="0"/>
                <a:ea typeface="Times New Roman" panose="02020603050405020304" pitchFamily="18" charset="0"/>
                <a:cs typeface="Verdana" panose="020B0604030504040204" pitchFamily="34" charset="0"/>
              </a:rPr>
              <a:t>Coopeuch</a:t>
            </a:r>
            <a:r>
              <a:rPr lang="es-CL" sz="1300" dirty="0" smtClean="0">
                <a:latin typeface="gobCL" pitchFamily="50" charset="0"/>
                <a:ea typeface="Times New Roman" panose="02020603050405020304" pitchFamily="18" charset="0"/>
                <a:cs typeface="Verdana" panose="020B0604030504040204" pitchFamily="34" charset="0"/>
              </a:rPr>
              <a:t>) y $1.414.512 (</a:t>
            </a:r>
            <a:r>
              <a:rPr lang="es-CL" sz="1300" dirty="0" err="1" smtClean="0">
                <a:latin typeface="gobCL" pitchFamily="50" charset="0"/>
                <a:ea typeface="Times New Roman" panose="02020603050405020304" pitchFamily="18" charset="0"/>
                <a:cs typeface="Verdana" panose="020B0604030504040204" pitchFamily="34" charset="0"/>
              </a:rPr>
              <a:t>Oriencoop</a:t>
            </a:r>
            <a:r>
              <a:rPr lang="es-CL" sz="1300" dirty="0" smtClean="0">
                <a:latin typeface="gobCL" pitchFamily="50" charset="0"/>
                <a:ea typeface="Times New Roman" panose="02020603050405020304" pitchFamily="18" charset="0"/>
                <a:cs typeface="Verdana" panose="020B0604030504040204" pitchFamily="34" charset="0"/>
              </a:rPr>
              <a:t>), lo que arroja una </a:t>
            </a:r>
            <a:r>
              <a:rPr lang="es-CL" sz="1300" dirty="0">
                <a:latin typeface="gobCL" pitchFamily="50" charset="0"/>
                <a:ea typeface="Times New Roman" panose="02020603050405020304" pitchFamily="18" charset="0"/>
                <a:cs typeface="Verdana" panose="020B0604030504040204" pitchFamily="34" charset="0"/>
              </a:rPr>
              <a:t>diferencia de </a:t>
            </a:r>
            <a:r>
              <a:rPr lang="es-CL" sz="1300" dirty="0" smtClean="0">
                <a:latin typeface="gobCL" pitchFamily="50" charset="0"/>
                <a:ea typeface="Times New Roman" panose="02020603050405020304" pitchFamily="18" charset="0"/>
                <a:cs typeface="Verdana" panose="020B0604030504040204" pitchFamily="34" charset="0"/>
              </a:rPr>
              <a:t>$141.768, </a:t>
            </a:r>
            <a:r>
              <a:rPr lang="es-CL" sz="1300" dirty="0">
                <a:latin typeface="gobCL" pitchFamily="50" charset="0"/>
                <a:ea typeface="Times New Roman" panose="02020603050405020304" pitchFamily="18" charset="0"/>
                <a:cs typeface="Verdana" panose="020B0604030504040204" pitchFamily="34" charset="0"/>
              </a:rPr>
              <a:t>lo que representa un </a:t>
            </a:r>
            <a:r>
              <a:rPr lang="es-CL" sz="1300" dirty="0" smtClean="0">
                <a:latin typeface="gobCL" pitchFamily="50" charset="0"/>
                <a:ea typeface="Times New Roman" panose="02020603050405020304" pitchFamily="18" charset="0"/>
                <a:cs typeface="Verdana" panose="020B0604030504040204" pitchFamily="34" charset="0"/>
              </a:rPr>
              <a:t>11% </a:t>
            </a:r>
            <a:r>
              <a:rPr lang="es-CL" sz="1300" dirty="0">
                <a:latin typeface="gobCL" pitchFamily="50" charset="0"/>
                <a:ea typeface="Times New Roman" panose="02020603050405020304" pitchFamily="18" charset="0"/>
                <a:cs typeface="Verdana" panose="020B0604030504040204" pitchFamily="34" charset="0"/>
              </a:rPr>
              <a:t>más respecto del valor más bajo. </a:t>
            </a:r>
          </a:p>
          <a:p>
            <a:pPr algn="just"/>
            <a:endParaRPr lang="es-CL" sz="1300" dirty="0">
              <a:solidFill>
                <a:srgbClr val="FF0000"/>
              </a:solidFill>
              <a:latin typeface="gobCL" pitchFamily="50" charset="0"/>
              <a:ea typeface="Times New Roman" panose="02020603050405020304" pitchFamily="18" charset="0"/>
              <a:cs typeface="Verdana" panose="020B0604030504040204" pitchFamily="34" charset="0"/>
            </a:endParaRPr>
          </a:p>
          <a:p>
            <a:pPr algn="just"/>
            <a:endParaRPr lang="es-ES" sz="1300" dirty="0" smtClean="0">
              <a:latin typeface="gobCL" pitchFamily="50" charset="0"/>
            </a:endParaRPr>
          </a:p>
          <a:p>
            <a:pPr algn="just"/>
            <a:r>
              <a:rPr lang="es-ES" sz="1300" b="1" dirty="0">
                <a:latin typeface="gobCL" pitchFamily="50" charset="0"/>
              </a:rPr>
              <a:t>¿ Cuánto cuesta un crédito de consumo de $1 millón en 24 cuotas </a:t>
            </a:r>
            <a:r>
              <a:rPr lang="es-ES" sz="1300" b="1" dirty="0" smtClean="0">
                <a:latin typeface="gobCL" pitchFamily="50" charset="0"/>
              </a:rPr>
              <a:t>con </a:t>
            </a:r>
            <a:r>
              <a:rPr lang="es-ES" sz="1300" b="1" dirty="0">
                <a:latin typeface="gobCL" pitchFamily="50" charset="0"/>
              </a:rPr>
              <a:t>seguro </a:t>
            </a:r>
            <a:r>
              <a:rPr lang="es-ES" sz="1300" b="1" dirty="0" smtClean="0">
                <a:latin typeface="gobCL" pitchFamily="50" charset="0"/>
              </a:rPr>
              <a:t>desgravamen?</a:t>
            </a:r>
          </a:p>
          <a:p>
            <a:pPr algn="just"/>
            <a:endParaRPr lang="es-CL" sz="1300" dirty="0">
              <a:latin typeface="gobCL" pitchFamily="50" charset="0"/>
            </a:endParaRPr>
          </a:p>
          <a:p>
            <a:pPr algn="just"/>
            <a:r>
              <a:rPr lang="es-ES" sz="1300" dirty="0">
                <a:latin typeface="gobCL" pitchFamily="50" charset="0"/>
              </a:rPr>
              <a:t>Considerando todos los proveedores </a:t>
            </a:r>
            <a:r>
              <a:rPr lang="es-ES" sz="1300" dirty="0" smtClean="0">
                <a:latin typeface="gobCL" pitchFamily="50" charset="0"/>
              </a:rPr>
              <a:t>investigados, un </a:t>
            </a:r>
            <a:r>
              <a:rPr lang="es-ES" sz="1300" dirty="0">
                <a:latin typeface="gobCL" pitchFamily="50" charset="0"/>
              </a:rPr>
              <a:t>consumidor podría pagar </a:t>
            </a:r>
            <a:r>
              <a:rPr lang="es-ES" sz="1300" dirty="0" smtClean="0">
                <a:latin typeface="gobCL" pitchFamily="50" charset="0"/>
              </a:rPr>
              <a:t>un mínimo de $1.157.436 (Banco </a:t>
            </a:r>
            <a:r>
              <a:rPr lang="es-ES" sz="1300" dirty="0" err="1" smtClean="0">
                <a:latin typeface="gobCL" pitchFamily="50" charset="0"/>
              </a:rPr>
              <a:t>Bice</a:t>
            </a:r>
            <a:r>
              <a:rPr lang="es-ES" sz="1300" dirty="0" smtClean="0">
                <a:latin typeface="gobCL" pitchFamily="50" charset="0"/>
              </a:rPr>
              <a:t>) </a:t>
            </a:r>
            <a:r>
              <a:rPr lang="es-ES" sz="1300" dirty="0">
                <a:latin typeface="gobCL" pitchFamily="50" charset="0"/>
              </a:rPr>
              <a:t>hasta </a:t>
            </a:r>
            <a:r>
              <a:rPr lang="es-ES" sz="1300" dirty="0" smtClean="0">
                <a:latin typeface="gobCL" pitchFamily="50" charset="0"/>
              </a:rPr>
              <a:t>1.514.800 (La Araucana). </a:t>
            </a:r>
            <a:r>
              <a:rPr lang="es-ES" sz="1300" dirty="0">
                <a:latin typeface="gobCL" pitchFamily="50" charset="0"/>
              </a:rPr>
              <a:t>Esto </a:t>
            </a:r>
            <a:r>
              <a:rPr lang="es-ES" sz="1300" dirty="0" smtClean="0">
                <a:latin typeface="gobCL" pitchFamily="50" charset="0"/>
              </a:rPr>
              <a:t>implicó </a:t>
            </a:r>
            <a:r>
              <a:rPr lang="es-ES" sz="1300" dirty="0">
                <a:latin typeface="gobCL" pitchFamily="50" charset="0"/>
              </a:rPr>
              <a:t>una diferencia de </a:t>
            </a:r>
            <a:r>
              <a:rPr lang="es-ES" sz="1300" dirty="0" smtClean="0">
                <a:latin typeface="gobCL" pitchFamily="50" charset="0"/>
              </a:rPr>
              <a:t>$357.444 </a:t>
            </a:r>
            <a:r>
              <a:rPr lang="es-ES" sz="1300" dirty="0">
                <a:latin typeface="gobCL" pitchFamily="50" charset="0"/>
              </a:rPr>
              <a:t>o un </a:t>
            </a:r>
            <a:r>
              <a:rPr lang="es-ES" sz="1300" dirty="0" smtClean="0">
                <a:latin typeface="gobCL" pitchFamily="50" charset="0"/>
              </a:rPr>
              <a:t>31% </a:t>
            </a:r>
            <a:r>
              <a:rPr lang="es-ES" sz="1300" dirty="0">
                <a:latin typeface="gobCL" pitchFamily="50" charset="0"/>
              </a:rPr>
              <a:t>entre ambas opciones. </a:t>
            </a:r>
            <a:endParaRPr lang="es-ES" sz="1300" dirty="0" smtClean="0">
              <a:latin typeface="gobCL" pitchFamily="50" charset="0"/>
            </a:endParaRPr>
          </a:p>
          <a:p>
            <a:pPr algn="just"/>
            <a:endParaRPr lang="es-CL" sz="1300" dirty="0" smtClean="0"/>
          </a:p>
          <a:p>
            <a:pPr algn="just"/>
            <a:r>
              <a:rPr lang="es-CL" sz="1300" dirty="0">
                <a:latin typeface="gobCL" pitchFamily="50" charset="0"/>
              </a:rPr>
              <a:t>En </a:t>
            </a:r>
            <a:r>
              <a:rPr lang="es-CL" sz="1300" dirty="0" smtClean="0">
                <a:latin typeface="gobCL" pitchFamily="50" charset="0"/>
              </a:rPr>
              <a:t>el </a:t>
            </a:r>
            <a:r>
              <a:rPr lang="es-CL" sz="1300" dirty="0" err="1" smtClean="0">
                <a:latin typeface="gobCL" pitchFamily="50" charset="0"/>
              </a:rPr>
              <a:t>submercado</a:t>
            </a:r>
            <a:r>
              <a:rPr lang="es-CL" sz="1300" dirty="0" smtClean="0">
                <a:latin typeface="gobCL" pitchFamily="50" charset="0"/>
              </a:rPr>
              <a:t> de la banca, </a:t>
            </a:r>
            <a:r>
              <a:rPr lang="es-CL" sz="1300" dirty="0">
                <a:latin typeface="gobCL" pitchFamily="50" charset="0"/>
              </a:rPr>
              <a:t>un consumidor podría pagar desde </a:t>
            </a:r>
            <a:r>
              <a:rPr lang="es-CL" sz="1300" dirty="0" smtClean="0">
                <a:latin typeface="gobCL" pitchFamily="50" charset="0"/>
              </a:rPr>
              <a:t>$1.157.436 (Banco </a:t>
            </a:r>
            <a:r>
              <a:rPr lang="es-CL" sz="1300" dirty="0" err="1" smtClean="0">
                <a:latin typeface="gobCL" pitchFamily="50" charset="0"/>
              </a:rPr>
              <a:t>Bice</a:t>
            </a:r>
            <a:r>
              <a:rPr lang="es-CL" sz="1300" dirty="0" smtClean="0">
                <a:latin typeface="gobCL" pitchFamily="50" charset="0"/>
              </a:rPr>
              <a:t>) </a:t>
            </a:r>
            <a:r>
              <a:rPr lang="es-CL" sz="1300" dirty="0">
                <a:latin typeface="gobCL" pitchFamily="50" charset="0"/>
              </a:rPr>
              <a:t>hasta </a:t>
            </a:r>
            <a:r>
              <a:rPr lang="es-CL" sz="1300" dirty="0" smtClean="0">
                <a:latin typeface="gobCL" pitchFamily="50" charset="0"/>
              </a:rPr>
              <a:t>$1.449.584 (Banco BCI Nova). Por lo </a:t>
            </a:r>
            <a:r>
              <a:rPr lang="es-CL" sz="1300" dirty="0" err="1" smtClean="0">
                <a:latin typeface="gobCL" pitchFamily="50" charset="0"/>
              </a:rPr>
              <a:t>ranto</a:t>
            </a:r>
            <a:r>
              <a:rPr lang="es-CL" sz="1300" dirty="0" smtClean="0">
                <a:latin typeface="gobCL" pitchFamily="50" charset="0"/>
              </a:rPr>
              <a:t>, Esto </a:t>
            </a:r>
            <a:r>
              <a:rPr lang="es-CL" sz="1300" dirty="0">
                <a:latin typeface="gobCL" pitchFamily="50" charset="0"/>
              </a:rPr>
              <a:t>es, una diferencia de </a:t>
            </a:r>
            <a:r>
              <a:rPr lang="es-CL" sz="1300" dirty="0" smtClean="0">
                <a:latin typeface="gobCL" pitchFamily="50" charset="0"/>
              </a:rPr>
              <a:t>$292.148 </a:t>
            </a:r>
            <a:r>
              <a:rPr lang="es-CL" sz="1300" dirty="0">
                <a:latin typeface="gobCL" pitchFamily="50" charset="0"/>
              </a:rPr>
              <a:t>o un </a:t>
            </a:r>
            <a:r>
              <a:rPr lang="es-CL" sz="1300" dirty="0" smtClean="0">
                <a:latin typeface="gobCL" pitchFamily="50" charset="0"/>
              </a:rPr>
              <a:t>25% </a:t>
            </a:r>
            <a:r>
              <a:rPr lang="es-CL" sz="1300" dirty="0">
                <a:latin typeface="gobCL" pitchFamily="50" charset="0"/>
              </a:rPr>
              <a:t>entre ambas opciones</a:t>
            </a:r>
            <a:r>
              <a:rPr lang="es-CL" sz="1300" dirty="0" smtClean="0">
                <a:latin typeface="gobCL" pitchFamily="50" charset="0"/>
              </a:rPr>
              <a:t>.</a:t>
            </a:r>
          </a:p>
          <a:p>
            <a:pPr algn="just"/>
            <a:endParaRPr lang="es-CL" sz="1300" dirty="0">
              <a:solidFill>
                <a:srgbClr val="FF0000"/>
              </a:solidFill>
              <a:latin typeface="gobCL" pitchFamily="50" charset="0"/>
            </a:endParaRPr>
          </a:p>
          <a:p>
            <a:pPr algn="just"/>
            <a:r>
              <a:rPr lang="es-CL" sz="1300" dirty="0">
                <a:latin typeface="gobCL" pitchFamily="50" charset="0"/>
              </a:rPr>
              <a:t>En las </a:t>
            </a:r>
            <a:r>
              <a:rPr lang="es-CL" sz="1300" dirty="0" smtClean="0">
                <a:latin typeface="gobCL" pitchFamily="50" charset="0"/>
              </a:rPr>
              <a:t>Cajas de Compensación, </a:t>
            </a:r>
            <a:r>
              <a:rPr lang="es-CL" sz="1300" dirty="0">
                <a:latin typeface="gobCL" pitchFamily="50" charset="0"/>
              </a:rPr>
              <a:t>el costo total más bajo a pagar es de </a:t>
            </a:r>
            <a:r>
              <a:rPr lang="es-CL" sz="1300" dirty="0" smtClean="0">
                <a:latin typeface="gobCL" pitchFamily="50" charset="0"/>
              </a:rPr>
              <a:t>$1.499.275 (Caja Los Héroes) </a:t>
            </a:r>
            <a:r>
              <a:rPr lang="es-CL" sz="1300" dirty="0">
                <a:latin typeface="gobCL" pitchFamily="50" charset="0"/>
              </a:rPr>
              <a:t>hasta los </a:t>
            </a:r>
            <a:r>
              <a:rPr lang="es-CL" sz="1300" dirty="0" smtClean="0">
                <a:latin typeface="gobCL" pitchFamily="50" charset="0"/>
              </a:rPr>
              <a:t>$1.514.880 (Caja La Araucana), </a:t>
            </a:r>
            <a:r>
              <a:rPr lang="es-CL" sz="1300" dirty="0">
                <a:latin typeface="gobCL" pitchFamily="50" charset="0"/>
              </a:rPr>
              <a:t>con una diferencia de $</a:t>
            </a:r>
            <a:r>
              <a:rPr lang="es-CL" sz="1300" dirty="0" smtClean="0">
                <a:latin typeface="gobCL" pitchFamily="50" charset="0"/>
              </a:rPr>
              <a:t>15.605, </a:t>
            </a:r>
            <a:r>
              <a:rPr lang="es-CL" sz="1300" dirty="0">
                <a:latin typeface="gobCL" pitchFamily="50" charset="0"/>
              </a:rPr>
              <a:t>es decir, un </a:t>
            </a:r>
            <a:r>
              <a:rPr lang="es-CL" sz="1300" dirty="0" smtClean="0">
                <a:latin typeface="gobCL" pitchFamily="50" charset="0"/>
              </a:rPr>
              <a:t>1</a:t>
            </a:r>
            <a:r>
              <a:rPr lang="es-CL" sz="1300" dirty="0">
                <a:latin typeface="gobCL" pitchFamily="50" charset="0"/>
              </a:rPr>
              <a:t>% respecto del menor valor. </a:t>
            </a:r>
          </a:p>
          <a:p>
            <a:r>
              <a:rPr lang="es-CL" sz="1300" dirty="0">
                <a:solidFill>
                  <a:srgbClr val="FF0000"/>
                </a:solidFill>
              </a:rPr>
              <a:t> </a:t>
            </a:r>
          </a:p>
          <a:p>
            <a:pPr algn="just"/>
            <a:r>
              <a:rPr lang="es-CL" sz="1300" dirty="0">
                <a:latin typeface="gobCL" pitchFamily="50" charset="0"/>
              </a:rPr>
              <a:t>En la cooperativa de ahorro y </a:t>
            </a:r>
            <a:r>
              <a:rPr lang="es-CL" sz="1300" dirty="0" smtClean="0">
                <a:latin typeface="gobCL" pitchFamily="50" charset="0"/>
              </a:rPr>
              <a:t>crédito, </a:t>
            </a:r>
            <a:r>
              <a:rPr lang="es-CL" sz="1300" dirty="0">
                <a:latin typeface="gobCL" pitchFamily="50" charset="0"/>
              </a:rPr>
              <a:t>el CTC </a:t>
            </a:r>
            <a:r>
              <a:rPr lang="es-CL" sz="1300" dirty="0" smtClean="0">
                <a:latin typeface="gobCL" pitchFamily="50" charset="0"/>
              </a:rPr>
              <a:t>osciló entre $1.294.776 </a:t>
            </a:r>
            <a:r>
              <a:rPr lang="es-CL" sz="1300" dirty="0">
                <a:latin typeface="gobCL" pitchFamily="50" charset="0"/>
              </a:rPr>
              <a:t>y </a:t>
            </a:r>
            <a:r>
              <a:rPr lang="es-CL" sz="1300" dirty="0" smtClean="0">
                <a:latin typeface="gobCL" pitchFamily="50" charset="0"/>
              </a:rPr>
              <a:t>$1.460.328, deduciéndose </a:t>
            </a:r>
            <a:r>
              <a:rPr lang="es-CL" sz="1300" dirty="0" smtClean="0">
                <a:latin typeface="gobCL" pitchFamily="50" charset="0"/>
                <a:ea typeface="Times New Roman" panose="02020603050405020304" pitchFamily="18" charset="0"/>
                <a:cs typeface="Verdana" panose="020B0604030504040204" pitchFamily="34" charset="0"/>
              </a:rPr>
              <a:t>una </a:t>
            </a:r>
            <a:r>
              <a:rPr lang="es-CL" sz="1300" dirty="0">
                <a:latin typeface="gobCL" pitchFamily="50" charset="0"/>
                <a:ea typeface="Times New Roman" panose="02020603050405020304" pitchFamily="18" charset="0"/>
                <a:cs typeface="Verdana" panose="020B0604030504040204" pitchFamily="34" charset="0"/>
              </a:rPr>
              <a:t>diferencia de $</a:t>
            </a:r>
            <a:r>
              <a:rPr lang="es-CL" sz="1300" dirty="0" smtClean="0">
                <a:latin typeface="gobCL" pitchFamily="50" charset="0"/>
                <a:ea typeface="Times New Roman" panose="02020603050405020304" pitchFamily="18" charset="0"/>
                <a:cs typeface="Verdana" panose="020B0604030504040204" pitchFamily="34" charset="0"/>
              </a:rPr>
              <a:t>165.552, </a:t>
            </a:r>
            <a:r>
              <a:rPr lang="es-CL" sz="1300" dirty="0">
                <a:latin typeface="gobCL" pitchFamily="50" charset="0"/>
                <a:ea typeface="Times New Roman" panose="02020603050405020304" pitchFamily="18" charset="0"/>
                <a:cs typeface="Verdana" panose="020B0604030504040204" pitchFamily="34" charset="0"/>
              </a:rPr>
              <a:t>lo que representa un </a:t>
            </a:r>
            <a:r>
              <a:rPr lang="es-CL" sz="1300" dirty="0" smtClean="0">
                <a:latin typeface="gobCL" pitchFamily="50" charset="0"/>
                <a:ea typeface="Times New Roman" panose="02020603050405020304" pitchFamily="18" charset="0"/>
                <a:cs typeface="Verdana" panose="020B0604030504040204" pitchFamily="34" charset="0"/>
              </a:rPr>
              <a:t>13% </a:t>
            </a:r>
            <a:r>
              <a:rPr lang="es-CL" sz="1300" dirty="0">
                <a:latin typeface="gobCL" pitchFamily="50" charset="0"/>
                <a:ea typeface="Times New Roman" panose="02020603050405020304" pitchFamily="18" charset="0"/>
                <a:cs typeface="Verdana" panose="020B0604030504040204" pitchFamily="34" charset="0"/>
              </a:rPr>
              <a:t>más respecto del valor más bajo. </a:t>
            </a:r>
          </a:p>
          <a:p>
            <a:pPr algn="just"/>
            <a:endParaRPr lang="es-CL" sz="1300" dirty="0">
              <a:solidFill>
                <a:srgbClr val="FF0000"/>
              </a:solidFill>
              <a:latin typeface="gobCL" pitchFamily="50" charset="0"/>
            </a:endParaRPr>
          </a:p>
          <a:p>
            <a:pPr algn="just"/>
            <a:endParaRPr lang="es-CL" sz="1400" dirty="0">
              <a:latin typeface="gobCL" pitchFamily="50" charset="0"/>
            </a:endParaRPr>
          </a:p>
          <a:p>
            <a:pPr algn="just"/>
            <a:endParaRPr lang="es-ES" sz="1400" dirty="0">
              <a:latin typeface="gobCL" pitchFamily="50" charset="0"/>
              <a:ea typeface="Cambria" panose="02040503050406030204" pitchFamily="18" charset="0"/>
              <a:cs typeface="Tahoma" panose="020B0604030504040204" pitchFamily="34" charset="0"/>
            </a:endParaRPr>
          </a:p>
          <a:p>
            <a:pPr algn="just">
              <a:spcAft>
                <a:spcPts val="0"/>
              </a:spcAft>
            </a:pPr>
            <a:r>
              <a:rPr lang="es-ES" sz="1400" dirty="0">
                <a:solidFill>
                  <a:srgbClr val="000000"/>
                </a:solidFill>
                <a:latin typeface="gobCL" pitchFamily="50" charset="0"/>
                <a:ea typeface="Times New Roman" panose="02020603050405020304" pitchFamily="18" charset="0"/>
                <a:cs typeface="Verdana" panose="020B0604030504040204" pitchFamily="34" charset="0"/>
              </a:rPr>
              <a:t> </a:t>
            </a:r>
            <a:endParaRPr lang="es-CL" sz="1400" dirty="0">
              <a:latin typeface="gobCL" pitchFamily="50" charset="0"/>
              <a:ea typeface="Times New Roman" panose="02020603050405020304" pitchFamily="18" charset="0"/>
            </a:endParaRPr>
          </a:p>
        </p:txBody>
      </p:sp>
    </p:spTree>
    <p:extLst>
      <p:ext uri="{BB962C8B-B14F-4D97-AF65-F5344CB8AC3E}">
        <p14:creationId xmlns:p14="http://schemas.microsoft.com/office/powerpoint/2010/main" val="28830980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 name="1 Marcador de número de diapositiva"/>
          <p:cNvSpPr>
            <a:spLocks noGrp="1"/>
          </p:cNvSpPr>
          <p:nvPr>
            <p:ph type="sldNum" sz="quarter" idx="7"/>
          </p:nvPr>
        </p:nvSpPr>
        <p:spPr/>
        <p:txBody>
          <a:bodyPr/>
          <a:lstStyle/>
          <a:p>
            <a:fld id="{B6F15528-21DE-4FAA-801E-634DDDAF4B2B}" type="slidenum">
              <a:rPr lang="es-CL" smtClean="0"/>
              <a:t>28</a:t>
            </a:fld>
            <a:endParaRPr lang="es-CL" dirty="0"/>
          </a:p>
        </p:txBody>
      </p:sp>
      <p:sp>
        <p:nvSpPr>
          <p:cNvPr id="23" name="Rectangle 7"/>
          <p:cNvSpPr>
            <a:spLocks noChangeArrowheads="1"/>
          </p:cNvSpPr>
          <p:nvPr/>
        </p:nvSpPr>
        <p:spPr bwMode="auto">
          <a:xfrm>
            <a:off x="685800" y="4411663"/>
            <a:ext cx="1005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smtClean="0">
                <a:ln>
                  <a:noFill/>
                </a:ln>
                <a:solidFill>
                  <a:schemeClr val="tx1"/>
                </a:solidFill>
                <a:effectLst/>
                <a:latin typeface="Arial" panose="020B0604020202020204" pitchFamily="34" charset="0"/>
              </a:rPr>
              <a:t/>
            </a:r>
            <a:br>
              <a:rPr kumimoji="0" lang="es-CL" altLang="es-CL" sz="1800" b="0" i="0" u="none" strike="noStrike" cap="none" normalizeH="0" baseline="0" dirty="0" smtClean="0">
                <a:ln>
                  <a:noFill/>
                </a:ln>
                <a:solidFill>
                  <a:schemeClr val="tx1"/>
                </a:solidFill>
                <a:effectLst/>
                <a:latin typeface="Arial" panose="020B0604020202020204" pitchFamily="34" charset="0"/>
              </a:rPr>
            </a:b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pic>
        <p:nvPicPr>
          <p:cNvPr id="2050" name="Picture 2" descr="Resultado de imagen para RESU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4143" y="1571185"/>
            <a:ext cx="4748213" cy="5056334"/>
          </a:xfrm>
          <a:prstGeom prst="rect">
            <a:avLst/>
          </a:prstGeom>
          <a:noFill/>
          <a:extLst>
            <a:ext uri="{909E8E84-426E-40DD-AFC4-6F175D3DCCD1}">
              <a14:hiddenFill xmlns:a14="http://schemas.microsoft.com/office/drawing/2010/main">
                <a:solidFill>
                  <a:srgbClr val="FFFFFF"/>
                </a:solidFill>
              </a14:hiddenFill>
            </a:ext>
          </a:extLst>
        </p:spPr>
      </p:pic>
      <p:sp>
        <p:nvSpPr>
          <p:cNvPr id="28" name="2 CuadroTexto"/>
          <p:cNvSpPr txBox="1"/>
          <p:nvPr/>
        </p:nvSpPr>
        <p:spPr>
          <a:xfrm>
            <a:off x="609600" y="935566"/>
            <a:ext cx="6584156" cy="830997"/>
          </a:xfrm>
          <a:prstGeom prst="rect">
            <a:avLst/>
          </a:prstGeom>
          <a:noFill/>
        </p:spPr>
        <p:txBody>
          <a:bodyPr wrap="square" rtlCol="0">
            <a:spAutoFit/>
          </a:bodyPr>
          <a:lstStyle/>
          <a:p>
            <a:pPr algn="just"/>
            <a:r>
              <a:rPr lang="es-CL" sz="3000" dirty="0" smtClean="0">
                <a:latin typeface="gobCL" pitchFamily="50" charset="0"/>
              </a:rPr>
              <a:t>VI. RESUMEN Y OTROS</a:t>
            </a:r>
          </a:p>
          <a:p>
            <a:pPr algn="just"/>
            <a:endParaRPr lang="es-CL" dirty="0">
              <a:latin typeface="gobCL" pitchFamily="50" charset="0"/>
            </a:endParaRPr>
          </a:p>
        </p:txBody>
      </p:sp>
    </p:spTree>
    <p:extLst>
      <p:ext uri="{BB962C8B-B14F-4D97-AF65-F5344CB8AC3E}">
        <p14:creationId xmlns:p14="http://schemas.microsoft.com/office/powerpoint/2010/main" val="5698553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7"/>
          </p:nvPr>
        </p:nvSpPr>
        <p:spPr/>
        <p:txBody>
          <a:bodyPr/>
          <a:lstStyle/>
          <a:p>
            <a:fld id="{B6F15528-21DE-4FAA-801E-634DDDAF4B2B}" type="slidenum">
              <a:rPr lang="es-CL" smtClean="0"/>
              <a:t>29</a:t>
            </a:fld>
            <a:endParaRPr lang="es-CL"/>
          </a:p>
        </p:txBody>
      </p:sp>
      <p:sp>
        <p:nvSpPr>
          <p:cNvPr id="3" name="27 Llamada rectangular redondeada"/>
          <p:cNvSpPr/>
          <p:nvPr/>
        </p:nvSpPr>
        <p:spPr>
          <a:xfrm>
            <a:off x="533400" y="280988"/>
            <a:ext cx="91440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latin typeface="gobCL" pitchFamily="50" charset="0"/>
              </a:rPr>
              <a:t>Cuadro Resumen </a:t>
            </a:r>
            <a:r>
              <a:rPr lang="es-CL" sz="3200" b="1" dirty="0">
                <a:latin typeface="gobCL" pitchFamily="50" charset="0"/>
              </a:rPr>
              <a:t>c</a:t>
            </a:r>
            <a:r>
              <a:rPr lang="es-CL" sz="3200" b="1" dirty="0" smtClean="0">
                <a:latin typeface="gobCL" pitchFamily="50" charset="0"/>
              </a:rPr>
              <a:t>rédito de consumo (sin seguro desgravamen) </a:t>
            </a:r>
            <a:endParaRPr lang="es-CL" sz="3200" b="1" dirty="0">
              <a:latin typeface="gobCL" pitchFamily="50"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981437023"/>
              </p:ext>
            </p:extLst>
          </p:nvPr>
        </p:nvGraphicFramePr>
        <p:xfrm>
          <a:off x="533401" y="2286001"/>
          <a:ext cx="9220199" cy="3505198"/>
        </p:xfrm>
        <a:graphic>
          <a:graphicData uri="http://schemas.openxmlformats.org/drawingml/2006/table">
            <a:tbl>
              <a:tblPr/>
              <a:tblGrid>
                <a:gridCol w="2305049">
                  <a:extLst>
                    <a:ext uri="{9D8B030D-6E8A-4147-A177-3AD203B41FA5}">
                      <a16:colId xmlns:a16="http://schemas.microsoft.com/office/drawing/2014/main" val="786565429"/>
                    </a:ext>
                  </a:extLst>
                </a:gridCol>
                <a:gridCol w="971550">
                  <a:extLst>
                    <a:ext uri="{9D8B030D-6E8A-4147-A177-3AD203B41FA5}">
                      <a16:colId xmlns:a16="http://schemas.microsoft.com/office/drawing/2014/main" val="1875208997"/>
                    </a:ext>
                  </a:extLst>
                </a:gridCol>
                <a:gridCol w="1143000">
                  <a:extLst>
                    <a:ext uri="{9D8B030D-6E8A-4147-A177-3AD203B41FA5}">
                      <a16:colId xmlns:a16="http://schemas.microsoft.com/office/drawing/2014/main" val="384294105"/>
                    </a:ext>
                  </a:extLst>
                </a:gridCol>
                <a:gridCol w="1219200">
                  <a:extLst>
                    <a:ext uri="{9D8B030D-6E8A-4147-A177-3AD203B41FA5}">
                      <a16:colId xmlns:a16="http://schemas.microsoft.com/office/drawing/2014/main" val="2473863743"/>
                    </a:ext>
                  </a:extLst>
                </a:gridCol>
                <a:gridCol w="1524000">
                  <a:extLst>
                    <a:ext uri="{9D8B030D-6E8A-4147-A177-3AD203B41FA5}">
                      <a16:colId xmlns:a16="http://schemas.microsoft.com/office/drawing/2014/main" val="2923782540"/>
                    </a:ext>
                  </a:extLst>
                </a:gridCol>
                <a:gridCol w="990600">
                  <a:extLst>
                    <a:ext uri="{9D8B030D-6E8A-4147-A177-3AD203B41FA5}">
                      <a16:colId xmlns:a16="http://schemas.microsoft.com/office/drawing/2014/main" val="1691530938"/>
                    </a:ext>
                  </a:extLst>
                </a:gridCol>
                <a:gridCol w="1066800">
                  <a:extLst>
                    <a:ext uri="{9D8B030D-6E8A-4147-A177-3AD203B41FA5}">
                      <a16:colId xmlns:a16="http://schemas.microsoft.com/office/drawing/2014/main" val="2375939319"/>
                    </a:ext>
                  </a:extLst>
                </a:gridCol>
              </a:tblGrid>
              <a:tr h="571965">
                <a:tc gridSpan="7">
                  <a:txBody>
                    <a:bodyPr/>
                    <a:lstStyle/>
                    <a:p>
                      <a:pPr algn="ctr" fontAlgn="ctr"/>
                      <a:r>
                        <a:rPr lang="es-ES" sz="1800" b="1" i="0" u="none" strike="noStrike" dirty="0">
                          <a:solidFill>
                            <a:srgbClr val="FFFFFF"/>
                          </a:solidFill>
                          <a:effectLst/>
                          <a:latin typeface="gobCL" pitchFamily="50" charset="0"/>
                        </a:rPr>
                        <a:t>Comparación Créditos de Consumo por </a:t>
                      </a:r>
                      <a:r>
                        <a:rPr lang="es-ES" sz="1800" b="1" i="0" u="none" strike="noStrike" dirty="0" smtClean="0">
                          <a:solidFill>
                            <a:srgbClr val="FFFFFF"/>
                          </a:solidFill>
                          <a:effectLst/>
                          <a:latin typeface="gobCL" pitchFamily="50" charset="0"/>
                        </a:rPr>
                        <a:t>Entidad</a:t>
                      </a:r>
                      <a:endParaRPr lang="es-ES" sz="1800" b="1" i="0" u="none" strike="noStrike" dirty="0">
                        <a:solidFill>
                          <a:srgbClr val="FFFFFF"/>
                        </a:solidFill>
                        <a:effectLst/>
                        <a:latin typeface="gobCL" pitchFamily="50" charset="0"/>
                      </a:endParaRPr>
                    </a:p>
                  </a:txBody>
                  <a:tcPr marL="6508" marR="6508" marT="6508" marB="0" anchor="ctr">
                    <a:lnL w="19050" cap="flat" cmpd="sng" algn="ctr">
                      <a:solidFill>
                        <a:srgbClr val="0070C0"/>
                      </a:solidFill>
                      <a:prstDash val="solid"/>
                      <a:round/>
                      <a:headEnd type="none" w="med" len="med"/>
                      <a:tailEnd type="none" w="med" len="med"/>
                    </a:lnL>
                    <a:lnR>
                      <a:noFill/>
                    </a:lnR>
                    <a:lnT>
                      <a:noFill/>
                    </a:lnT>
                    <a:lnB w="12700" cap="flat" cmpd="sng" algn="ctr">
                      <a:solidFill>
                        <a:srgbClr val="0070C0"/>
                      </a:solidFill>
                      <a:prstDash val="solid"/>
                      <a:round/>
                      <a:headEnd type="none" w="med" len="med"/>
                      <a:tailEnd type="none" w="med" len="med"/>
                    </a:lnB>
                    <a:solidFill>
                      <a:srgbClr val="4F81BD"/>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171833152"/>
                  </a:ext>
                </a:extLst>
              </a:tr>
              <a:tr h="571965">
                <a:tc rowSpan="2">
                  <a:txBody>
                    <a:bodyPr/>
                    <a:lstStyle/>
                    <a:p>
                      <a:pPr algn="ctr" fontAlgn="b"/>
                      <a:r>
                        <a:rPr lang="es-CL" sz="1600" b="0" i="0" u="none" strike="noStrike" dirty="0">
                          <a:solidFill>
                            <a:srgbClr val="000000"/>
                          </a:solidFill>
                          <a:effectLst/>
                          <a:latin typeface="gobCL" pitchFamily="50" charset="0"/>
                        </a:rPr>
                        <a:t> </a:t>
                      </a:r>
                    </a:p>
                    <a:p>
                      <a:pPr algn="ctr" fontAlgn="b"/>
                      <a:r>
                        <a:rPr lang="es-CL" sz="1600" b="0" i="0" u="none" strike="noStrike" dirty="0">
                          <a:solidFill>
                            <a:srgbClr val="000000"/>
                          </a:solidFill>
                          <a:effectLst/>
                          <a:latin typeface="gobCL" pitchFamily="50" charset="0"/>
                        </a:rPr>
                        <a:t> </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ctr"/>
                      <a:r>
                        <a:rPr lang="es-CL" sz="1600" b="1" i="0" u="none" strike="noStrike" dirty="0">
                          <a:solidFill>
                            <a:srgbClr val="000000"/>
                          </a:solidFill>
                          <a:effectLst/>
                          <a:latin typeface="gobCL" pitchFamily="50" charset="0"/>
                        </a:rPr>
                        <a:t>Tasa de </a:t>
                      </a:r>
                      <a:r>
                        <a:rPr lang="es-CL" sz="1600" b="1" i="0" u="none" strike="noStrike" dirty="0" smtClean="0">
                          <a:solidFill>
                            <a:srgbClr val="000000"/>
                          </a:solidFill>
                          <a:effectLst/>
                          <a:latin typeface="gobCL" pitchFamily="50" charset="0"/>
                        </a:rPr>
                        <a:t>Interés </a:t>
                      </a:r>
                      <a:r>
                        <a:rPr lang="es-CL" sz="1600" b="1" i="0" u="none" strike="noStrike" dirty="0">
                          <a:solidFill>
                            <a:srgbClr val="000000"/>
                          </a:solidFill>
                          <a:effectLst/>
                          <a:latin typeface="gobCL" pitchFamily="50" charset="0"/>
                        </a:rPr>
                        <a:t>(%) </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L"/>
                    </a:p>
                  </a:txBody>
                  <a:tcPr/>
                </a:tc>
                <a:tc gridSpan="4">
                  <a:txBody>
                    <a:bodyPr/>
                    <a:lstStyle/>
                    <a:p>
                      <a:pPr algn="ctr" fontAlgn="ctr"/>
                      <a:r>
                        <a:rPr lang="es-CL" sz="1600" b="1" i="0" u="none" strike="noStrike">
                          <a:solidFill>
                            <a:srgbClr val="000000"/>
                          </a:solidFill>
                          <a:effectLst/>
                          <a:latin typeface="gobCL" pitchFamily="50" charset="0"/>
                        </a:rPr>
                        <a:t>Costo Total ($)</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860748985"/>
                  </a:ext>
                </a:extLst>
              </a:tr>
              <a:tr h="656783">
                <a:tc vMerge="1">
                  <a:txBody>
                    <a:bodyPr/>
                    <a:lstStyle/>
                    <a:p>
                      <a:pPr algn="ctr" fontAlgn="b"/>
                      <a:endParaRPr lang="es-CL" sz="1600" b="0" i="0" u="none" strike="noStrike" dirty="0">
                        <a:solidFill>
                          <a:srgbClr val="000000"/>
                        </a:solidFill>
                        <a:effectLst/>
                        <a:latin typeface="gobCL" pitchFamily="50" charset="0"/>
                      </a:endParaRP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1" i="0" u="none" strike="noStrike" dirty="0">
                          <a:solidFill>
                            <a:srgbClr val="000000"/>
                          </a:solidFill>
                          <a:effectLst/>
                          <a:latin typeface="gobCL" pitchFamily="50" charset="0"/>
                        </a:rPr>
                        <a:t>Mínimo </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1" i="0" u="none" strike="noStrike" dirty="0">
                          <a:solidFill>
                            <a:srgbClr val="000000"/>
                          </a:solidFill>
                          <a:effectLst/>
                          <a:latin typeface="gobCL" pitchFamily="50" charset="0"/>
                        </a:rPr>
                        <a:t>Máximo </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1" i="0" u="none" strike="noStrike" dirty="0">
                          <a:solidFill>
                            <a:srgbClr val="000000"/>
                          </a:solidFill>
                          <a:effectLst/>
                          <a:latin typeface="gobCL" pitchFamily="50" charset="0"/>
                        </a:rPr>
                        <a:t>Mínimo </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gobCL" pitchFamily="50" charset="0"/>
                        </a:rPr>
                        <a:t>Máximo </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gobCL" pitchFamily="50" charset="0"/>
                        </a:rPr>
                        <a:t>Diferencia </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gobCL" pitchFamily="50" charset="0"/>
                        </a:rPr>
                        <a:t>Promedio </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48670714"/>
                  </a:ext>
                </a:extLst>
              </a:tr>
              <a:tr h="656783">
                <a:tc>
                  <a:txBody>
                    <a:bodyPr/>
                    <a:lstStyle/>
                    <a:p>
                      <a:pPr algn="ctr" fontAlgn="ctr"/>
                      <a:r>
                        <a:rPr lang="es-CL" sz="1600" b="1" i="0" u="none" strike="noStrike" dirty="0">
                          <a:solidFill>
                            <a:srgbClr val="000000"/>
                          </a:solidFill>
                          <a:effectLst/>
                          <a:latin typeface="gobCL" pitchFamily="50" charset="0"/>
                        </a:rPr>
                        <a:t>Banca </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gobCL" pitchFamily="50" charset="0"/>
                        </a:rPr>
                        <a:t>1,03% (Bice)</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gobCL" pitchFamily="50" charset="0"/>
                        </a:rPr>
                        <a:t>2,89% (Consorcio)</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gobCL" pitchFamily="50" charset="0"/>
                        </a:rPr>
                        <a:t>1.146.050 (</a:t>
                      </a:r>
                      <a:r>
                        <a:rPr lang="es-CL" sz="1600" b="0" i="0" u="none" strike="noStrike" dirty="0" err="1">
                          <a:solidFill>
                            <a:srgbClr val="000000"/>
                          </a:solidFill>
                          <a:effectLst/>
                          <a:latin typeface="gobCL" pitchFamily="50" charset="0"/>
                        </a:rPr>
                        <a:t>Bice</a:t>
                      </a:r>
                      <a:r>
                        <a:rPr lang="es-CL" sz="1600" b="0" i="0" u="none" strike="noStrike" dirty="0">
                          <a:solidFill>
                            <a:srgbClr val="000000"/>
                          </a:solidFill>
                          <a:effectLst/>
                          <a:latin typeface="gobCL" pitchFamily="50" charset="0"/>
                        </a:rPr>
                        <a:t>)</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gobCL" pitchFamily="50" charset="0"/>
                        </a:rPr>
                        <a:t>1.411.624 (Consorcio)</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gobCL" pitchFamily="50" charset="0"/>
                        </a:rPr>
                        <a:t>265.574</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gobCL" pitchFamily="50" charset="0"/>
                        </a:rPr>
                        <a:t>1.312.144</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784312234"/>
                  </a:ext>
                </a:extLst>
              </a:tr>
              <a:tr h="1047702">
                <a:tc>
                  <a:txBody>
                    <a:bodyPr/>
                    <a:lstStyle/>
                    <a:p>
                      <a:pPr algn="ctr" fontAlgn="ctr"/>
                      <a:r>
                        <a:rPr lang="es-ES" sz="1600" b="1" i="0" u="none" strike="noStrike">
                          <a:solidFill>
                            <a:srgbClr val="000000"/>
                          </a:solidFill>
                          <a:effectLst/>
                          <a:latin typeface="gobCL" pitchFamily="50" charset="0"/>
                        </a:rPr>
                        <a:t>Cooperativas de Ahorro y Crédito </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gobCL" pitchFamily="50" charset="0"/>
                        </a:rPr>
                        <a:t>1,99</a:t>
                      </a:r>
                      <a:r>
                        <a:rPr lang="es-CL" sz="1600" b="0" i="0" u="none" strike="noStrike" dirty="0" smtClean="0">
                          <a:solidFill>
                            <a:srgbClr val="000000"/>
                          </a:solidFill>
                          <a:effectLst/>
                          <a:latin typeface="gobCL" pitchFamily="50" charset="0"/>
                        </a:rPr>
                        <a:t>%</a:t>
                      </a:r>
                    </a:p>
                    <a:p>
                      <a:pPr algn="ctr" fontAlgn="b"/>
                      <a:r>
                        <a:rPr lang="es-CL" sz="1600" b="0" i="0" u="none" strike="noStrike" dirty="0" smtClean="0">
                          <a:solidFill>
                            <a:srgbClr val="000000"/>
                          </a:solidFill>
                          <a:effectLst/>
                          <a:latin typeface="gobCL" pitchFamily="50" charset="0"/>
                        </a:rPr>
                        <a:t>(</a:t>
                      </a:r>
                      <a:r>
                        <a:rPr lang="es-CL" sz="1600" b="0" i="0" u="none" strike="noStrike" dirty="0" err="1">
                          <a:solidFill>
                            <a:srgbClr val="000000"/>
                          </a:solidFill>
                          <a:effectLst/>
                          <a:latin typeface="gobCL" pitchFamily="50" charset="0"/>
                        </a:rPr>
                        <a:t>Coopeuch</a:t>
                      </a:r>
                      <a:r>
                        <a:rPr lang="es-CL" sz="1600" b="0" i="0" u="none" strike="noStrike" dirty="0">
                          <a:solidFill>
                            <a:srgbClr val="000000"/>
                          </a:solidFill>
                          <a:effectLst/>
                          <a:latin typeface="gobCL" pitchFamily="50" charset="0"/>
                        </a:rPr>
                        <a:t>)</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gobCL" pitchFamily="50" charset="0"/>
                        </a:rPr>
                        <a:t>2,92</a:t>
                      </a:r>
                      <a:r>
                        <a:rPr lang="es-CL" sz="1600" b="0" i="0" u="none" strike="noStrike" dirty="0" smtClean="0">
                          <a:solidFill>
                            <a:srgbClr val="000000"/>
                          </a:solidFill>
                          <a:effectLst/>
                          <a:latin typeface="gobCL" pitchFamily="50" charset="0"/>
                        </a:rPr>
                        <a:t>%</a:t>
                      </a:r>
                    </a:p>
                    <a:p>
                      <a:pPr algn="ctr" fontAlgn="b"/>
                      <a:r>
                        <a:rPr lang="es-CL" sz="1600" b="0" i="0" u="none" strike="noStrike" dirty="0" smtClean="0">
                          <a:solidFill>
                            <a:srgbClr val="000000"/>
                          </a:solidFill>
                          <a:effectLst/>
                          <a:latin typeface="gobCL" pitchFamily="50" charset="0"/>
                        </a:rPr>
                        <a:t>(</a:t>
                      </a:r>
                      <a:r>
                        <a:rPr lang="es-CL" sz="1600" b="0" i="0" u="none" strike="noStrike" dirty="0" err="1">
                          <a:solidFill>
                            <a:srgbClr val="000000"/>
                          </a:solidFill>
                          <a:effectLst/>
                          <a:latin typeface="gobCL" pitchFamily="50" charset="0"/>
                        </a:rPr>
                        <a:t>Oriencoop</a:t>
                      </a:r>
                      <a:r>
                        <a:rPr lang="es-CL" sz="1600" b="0" i="0" u="none" strike="noStrike" dirty="0">
                          <a:solidFill>
                            <a:srgbClr val="000000"/>
                          </a:solidFill>
                          <a:effectLst/>
                          <a:latin typeface="gobCL" pitchFamily="50" charset="0"/>
                        </a:rPr>
                        <a:t>)</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gobCL" pitchFamily="50" charset="0"/>
                        </a:rPr>
                        <a:t>1.272.744 (</a:t>
                      </a:r>
                      <a:r>
                        <a:rPr lang="es-CL" sz="1600" b="0" i="0" u="none" strike="noStrike" dirty="0" err="1">
                          <a:solidFill>
                            <a:srgbClr val="000000"/>
                          </a:solidFill>
                          <a:effectLst/>
                          <a:latin typeface="gobCL" pitchFamily="50" charset="0"/>
                        </a:rPr>
                        <a:t>Coopeuch</a:t>
                      </a:r>
                      <a:r>
                        <a:rPr lang="es-CL" sz="1600" b="0" i="0" u="none" strike="noStrike" dirty="0">
                          <a:solidFill>
                            <a:srgbClr val="000000"/>
                          </a:solidFill>
                          <a:effectLst/>
                          <a:latin typeface="gobCL" pitchFamily="50" charset="0"/>
                        </a:rPr>
                        <a:t>)</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gobCL" pitchFamily="50" charset="0"/>
                        </a:rPr>
                        <a:t>1.414.512 (</a:t>
                      </a:r>
                      <a:r>
                        <a:rPr lang="es-CL" sz="1600" b="0" i="0" u="none" strike="noStrike" dirty="0" err="1">
                          <a:solidFill>
                            <a:srgbClr val="000000"/>
                          </a:solidFill>
                          <a:effectLst/>
                          <a:latin typeface="gobCL" pitchFamily="50" charset="0"/>
                        </a:rPr>
                        <a:t>Oriencoop</a:t>
                      </a:r>
                      <a:r>
                        <a:rPr lang="es-CL" sz="1600" b="0" i="0" u="none" strike="noStrike" dirty="0">
                          <a:solidFill>
                            <a:srgbClr val="000000"/>
                          </a:solidFill>
                          <a:effectLst/>
                          <a:latin typeface="gobCL" pitchFamily="50" charset="0"/>
                        </a:rPr>
                        <a:t>)</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gobCL" pitchFamily="50" charset="0"/>
                        </a:rPr>
                        <a:t>141.768</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gobCL" pitchFamily="50" charset="0"/>
                        </a:rPr>
                        <a:t>1.343.628</a:t>
                      </a:r>
                    </a:p>
                  </a:txBody>
                  <a:tcPr marL="6508" marR="6508" marT="650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630167383"/>
                  </a:ext>
                </a:extLst>
              </a:tr>
            </a:tbl>
          </a:graphicData>
        </a:graphic>
      </p:graphicFrame>
    </p:spTree>
    <p:extLst>
      <p:ext uri="{BB962C8B-B14F-4D97-AF65-F5344CB8AC3E}">
        <p14:creationId xmlns:p14="http://schemas.microsoft.com/office/powerpoint/2010/main" val="4093629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 name="1 Marcador de número de diapositiva"/>
          <p:cNvSpPr>
            <a:spLocks noGrp="1"/>
          </p:cNvSpPr>
          <p:nvPr>
            <p:ph type="sldNum" sz="quarter" idx="7"/>
          </p:nvPr>
        </p:nvSpPr>
        <p:spPr/>
        <p:txBody>
          <a:bodyPr/>
          <a:lstStyle/>
          <a:p>
            <a:fld id="{B6F15528-21DE-4FAA-801E-634DDDAF4B2B}" type="slidenum">
              <a:rPr lang="es-CL" smtClean="0"/>
              <a:t>3</a:t>
            </a:fld>
            <a:endParaRPr lang="es-CL" dirty="0"/>
          </a:p>
        </p:txBody>
      </p:sp>
      <p:pic>
        <p:nvPicPr>
          <p:cNvPr id="7" name="Imagen 6"/>
          <p:cNvPicPr>
            <a:picLocks noChangeAspect="1"/>
          </p:cNvPicPr>
          <p:nvPr/>
        </p:nvPicPr>
        <p:blipFill>
          <a:blip r:embed="rId4"/>
          <a:stretch>
            <a:fillRect/>
          </a:stretch>
        </p:blipFill>
        <p:spPr>
          <a:xfrm>
            <a:off x="5867400" y="3810000"/>
            <a:ext cx="3105364" cy="2971800"/>
          </a:xfrm>
          <a:prstGeom prst="rect">
            <a:avLst/>
          </a:prstGeom>
        </p:spPr>
      </p:pic>
      <p:sp>
        <p:nvSpPr>
          <p:cNvPr id="25" name="2 CuadroTexto"/>
          <p:cNvSpPr txBox="1"/>
          <p:nvPr/>
        </p:nvSpPr>
        <p:spPr>
          <a:xfrm>
            <a:off x="1371600" y="1981200"/>
            <a:ext cx="7162800" cy="1292662"/>
          </a:xfrm>
          <a:prstGeom prst="rect">
            <a:avLst/>
          </a:prstGeom>
          <a:noFill/>
        </p:spPr>
        <p:txBody>
          <a:bodyPr wrap="square" rtlCol="0">
            <a:spAutoFit/>
          </a:bodyPr>
          <a:lstStyle/>
          <a:p>
            <a:pPr marL="400050" indent="-400050" algn="just">
              <a:buFont typeface="+mj-lt"/>
              <a:buAutoNum type="romanUcPeriod"/>
            </a:pPr>
            <a:r>
              <a:rPr lang="es-CL" sz="3000" dirty="0" smtClean="0">
                <a:latin typeface="gobCL" pitchFamily="50" charset="0"/>
              </a:rPr>
              <a:t>MARCO CONCEPTUAL GUIA DEL CRÉDITO DE CONSUMO</a:t>
            </a:r>
          </a:p>
          <a:p>
            <a:pPr algn="just"/>
            <a:endParaRPr lang="es-CL" dirty="0">
              <a:latin typeface="gobCL" pitchFamily="50" charset="0"/>
            </a:endParaRPr>
          </a:p>
        </p:txBody>
      </p:sp>
    </p:spTree>
    <p:extLst>
      <p:ext uri="{BB962C8B-B14F-4D97-AF65-F5344CB8AC3E}">
        <p14:creationId xmlns:p14="http://schemas.microsoft.com/office/powerpoint/2010/main" val="23121298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7"/>
          </p:nvPr>
        </p:nvSpPr>
        <p:spPr/>
        <p:txBody>
          <a:bodyPr/>
          <a:lstStyle/>
          <a:p>
            <a:fld id="{B6F15528-21DE-4FAA-801E-634DDDAF4B2B}" type="slidenum">
              <a:rPr lang="es-CL" smtClean="0"/>
              <a:t>30</a:t>
            </a:fld>
            <a:endParaRPr lang="es-CL"/>
          </a:p>
        </p:txBody>
      </p:sp>
      <p:sp>
        <p:nvSpPr>
          <p:cNvPr id="3" name="27 Llamada rectangular redondeada"/>
          <p:cNvSpPr/>
          <p:nvPr/>
        </p:nvSpPr>
        <p:spPr>
          <a:xfrm>
            <a:off x="533400" y="280988"/>
            <a:ext cx="91440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latin typeface="gobCL" pitchFamily="50" charset="0"/>
              </a:rPr>
              <a:t>Cuadro Resumen </a:t>
            </a:r>
            <a:r>
              <a:rPr lang="es-CL" sz="3200" b="1" dirty="0">
                <a:latin typeface="gobCL" pitchFamily="50" charset="0"/>
              </a:rPr>
              <a:t>c</a:t>
            </a:r>
            <a:r>
              <a:rPr lang="es-CL" sz="3200" b="1" dirty="0" smtClean="0">
                <a:latin typeface="gobCL" pitchFamily="50" charset="0"/>
              </a:rPr>
              <a:t>rédito de consumo (con seguro desgravamen) </a:t>
            </a:r>
            <a:endParaRPr lang="es-CL" sz="3200" b="1" dirty="0">
              <a:latin typeface="gobCL" pitchFamily="50" charset="0"/>
            </a:endParaRPr>
          </a:p>
        </p:txBody>
      </p:sp>
      <p:graphicFrame>
        <p:nvGraphicFramePr>
          <p:cNvPr id="4" name="Tabla 3"/>
          <p:cNvGraphicFramePr>
            <a:graphicFrameLocks noGrp="1"/>
          </p:cNvGraphicFramePr>
          <p:nvPr>
            <p:extLst>
              <p:ext uri="{D42A27DB-BD31-4B8C-83A1-F6EECF244321}">
                <p14:modId xmlns:p14="http://schemas.microsoft.com/office/powerpoint/2010/main" val="942533872"/>
              </p:ext>
            </p:extLst>
          </p:nvPr>
        </p:nvGraphicFramePr>
        <p:xfrm>
          <a:off x="609601" y="2133600"/>
          <a:ext cx="8945879" cy="4620377"/>
        </p:xfrm>
        <a:graphic>
          <a:graphicData uri="http://schemas.openxmlformats.org/drawingml/2006/table">
            <a:tbl>
              <a:tblPr/>
              <a:tblGrid>
                <a:gridCol w="1904999">
                  <a:extLst>
                    <a:ext uri="{9D8B030D-6E8A-4147-A177-3AD203B41FA5}">
                      <a16:colId xmlns:a16="http://schemas.microsoft.com/office/drawing/2014/main" val="380734760"/>
                    </a:ext>
                  </a:extLst>
                </a:gridCol>
                <a:gridCol w="1219200">
                  <a:extLst>
                    <a:ext uri="{9D8B030D-6E8A-4147-A177-3AD203B41FA5}">
                      <a16:colId xmlns:a16="http://schemas.microsoft.com/office/drawing/2014/main" val="3672553394"/>
                    </a:ext>
                  </a:extLst>
                </a:gridCol>
                <a:gridCol w="1371600">
                  <a:extLst>
                    <a:ext uri="{9D8B030D-6E8A-4147-A177-3AD203B41FA5}">
                      <a16:colId xmlns:a16="http://schemas.microsoft.com/office/drawing/2014/main" val="3327695698"/>
                    </a:ext>
                  </a:extLst>
                </a:gridCol>
                <a:gridCol w="1219200">
                  <a:extLst>
                    <a:ext uri="{9D8B030D-6E8A-4147-A177-3AD203B41FA5}">
                      <a16:colId xmlns:a16="http://schemas.microsoft.com/office/drawing/2014/main" val="439397008"/>
                    </a:ext>
                  </a:extLst>
                </a:gridCol>
                <a:gridCol w="1295400">
                  <a:extLst>
                    <a:ext uri="{9D8B030D-6E8A-4147-A177-3AD203B41FA5}">
                      <a16:colId xmlns:a16="http://schemas.microsoft.com/office/drawing/2014/main" val="1017598615"/>
                    </a:ext>
                  </a:extLst>
                </a:gridCol>
                <a:gridCol w="990600">
                  <a:extLst>
                    <a:ext uri="{9D8B030D-6E8A-4147-A177-3AD203B41FA5}">
                      <a16:colId xmlns:a16="http://schemas.microsoft.com/office/drawing/2014/main" val="3510413808"/>
                    </a:ext>
                  </a:extLst>
                </a:gridCol>
                <a:gridCol w="944880">
                  <a:extLst>
                    <a:ext uri="{9D8B030D-6E8A-4147-A177-3AD203B41FA5}">
                      <a16:colId xmlns:a16="http://schemas.microsoft.com/office/drawing/2014/main" val="63948790"/>
                    </a:ext>
                  </a:extLst>
                </a:gridCol>
              </a:tblGrid>
              <a:tr h="554106">
                <a:tc gridSpan="7">
                  <a:txBody>
                    <a:bodyPr/>
                    <a:lstStyle/>
                    <a:p>
                      <a:pPr algn="ctr" fontAlgn="ctr"/>
                      <a:r>
                        <a:rPr lang="es-ES" sz="1600" b="1" i="0" u="none" strike="noStrike" dirty="0">
                          <a:solidFill>
                            <a:srgbClr val="FFFFFF"/>
                          </a:solidFill>
                          <a:effectLst/>
                          <a:latin typeface="gobCL" pitchFamily="50" charset="0"/>
                        </a:rPr>
                        <a:t>Comparación Créditos de Consumo por Entidad (con seguro desgravamen)</a:t>
                      </a:r>
                    </a:p>
                  </a:txBody>
                  <a:tcPr marL="6344" marR="6344" marT="6344" marB="0" anchor="ctr">
                    <a:lnL w="19050" cap="flat" cmpd="sng" algn="ctr">
                      <a:solidFill>
                        <a:srgbClr val="0070C0"/>
                      </a:solidFill>
                      <a:prstDash val="solid"/>
                      <a:round/>
                      <a:headEnd type="none" w="med" len="med"/>
                      <a:tailEnd type="none" w="med" len="med"/>
                    </a:lnL>
                    <a:lnR>
                      <a:noFill/>
                    </a:lnR>
                    <a:lnT>
                      <a:noFill/>
                    </a:lnT>
                    <a:lnB w="12700" cap="flat" cmpd="sng" algn="ctr">
                      <a:solidFill>
                        <a:srgbClr val="0070C0"/>
                      </a:solidFill>
                      <a:prstDash val="solid"/>
                      <a:round/>
                      <a:headEnd type="none" w="med" len="med"/>
                      <a:tailEnd type="none" w="med" len="med"/>
                    </a:lnB>
                    <a:solidFill>
                      <a:srgbClr val="4F81BD"/>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603116215"/>
                  </a:ext>
                </a:extLst>
              </a:tr>
              <a:tr h="554106">
                <a:tc rowSpan="2">
                  <a:txBody>
                    <a:bodyPr/>
                    <a:lstStyle/>
                    <a:p>
                      <a:pPr algn="l" fontAlgn="b"/>
                      <a:r>
                        <a:rPr lang="es-CL" sz="1600" b="0" i="0" u="none" strike="noStrike" dirty="0">
                          <a:solidFill>
                            <a:srgbClr val="000000"/>
                          </a:solidFill>
                          <a:effectLst/>
                          <a:latin typeface="gobCL" pitchFamily="50" charset="0"/>
                        </a:rPr>
                        <a:t> </a:t>
                      </a:r>
                    </a:p>
                    <a:p>
                      <a:pPr algn="l" fontAlgn="b"/>
                      <a:r>
                        <a:rPr lang="es-CL" sz="1600" b="0" i="0" u="none" strike="noStrike" dirty="0">
                          <a:solidFill>
                            <a:srgbClr val="000000"/>
                          </a:solidFill>
                          <a:effectLst/>
                          <a:latin typeface="gobCL" pitchFamily="50" charset="0"/>
                        </a:rPr>
                        <a:t> </a:t>
                      </a:r>
                    </a:p>
                  </a:txBody>
                  <a:tcPr marL="6344" marR="6344" marT="6344"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gridSpan="2">
                  <a:txBody>
                    <a:bodyPr/>
                    <a:lstStyle/>
                    <a:p>
                      <a:pPr algn="ctr" fontAlgn="ctr"/>
                      <a:r>
                        <a:rPr lang="es-CL" sz="1600" b="1" i="0" u="none" strike="noStrike" dirty="0">
                          <a:solidFill>
                            <a:srgbClr val="000000"/>
                          </a:solidFill>
                          <a:effectLst/>
                          <a:latin typeface="gobCL" pitchFamily="50" charset="0"/>
                        </a:rPr>
                        <a:t>Tasa de </a:t>
                      </a:r>
                      <a:r>
                        <a:rPr lang="es-CL" sz="1600" b="1" i="0" u="none" strike="noStrike" dirty="0" smtClean="0">
                          <a:solidFill>
                            <a:srgbClr val="000000"/>
                          </a:solidFill>
                          <a:effectLst/>
                          <a:latin typeface="gobCL" pitchFamily="50" charset="0"/>
                        </a:rPr>
                        <a:t>Interés </a:t>
                      </a:r>
                      <a:r>
                        <a:rPr lang="es-CL" sz="1600" b="1" i="0" u="none" strike="noStrike" dirty="0">
                          <a:solidFill>
                            <a:srgbClr val="000000"/>
                          </a:solidFill>
                          <a:effectLst/>
                          <a:latin typeface="gobCL" pitchFamily="50" charset="0"/>
                        </a:rPr>
                        <a:t>(%) </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L"/>
                    </a:p>
                  </a:txBody>
                  <a:tcPr/>
                </a:tc>
                <a:tc gridSpan="4">
                  <a:txBody>
                    <a:bodyPr/>
                    <a:lstStyle/>
                    <a:p>
                      <a:pPr algn="ctr" fontAlgn="ctr"/>
                      <a:r>
                        <a:rPr lang="es-CL" sz="1600" b="1" i="0" u="none" strike="noStrike">
                          <a:solidFill>
                            <a:srgbClr val="000000"/>
                          </a:solidFill>
                          <a:effectLst/>
                          <a:latin typeface="gobCL" pitchFamily="50" charset="0"/>
                        </a:rPr>
                        <a:t>Costo Total ($)</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444685070"/>
                  </a:ext>
                </a:extLst>
              </a:tr>
              <a:tr h="554271">
                <a:tc vMerge="1">
                  <a:txBody>
                    <a:bodyPr/>
                    <a:lstStyle/>
                    <a:p>
                      <a:pPr algn="l" fontAlgn="b"/>
                      <a:endParaRPr lang="es-CL" sz="1600" b="0" i="0" u="none" strike="noStrike" dirty="0">
                        <a:solidFill>
                          <a:srgbClr val="000000"/>
                        </a:solidFill>
                        <a:effectLst/>
                        <a:latin typeface="gobCL" pitchFamily="50" charset="0"/>
                      </a:endParaRPr>
                    </a:p>
                  </a:txBody>
                  <a:tcPr marL="6344" marR="6344" marT="6344"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1" i="0" u="none" strike="noStrike" dirty="0">
                          <a:solidFill>
                            <a:srgbClr val="000000"/>
                          </a:solidFill>
                          <a:effectLst/>
                          <a:latin typeface="gobCL" pitchFamily="50" charset="0"/>
                        </a:rPr>
                        <a:t>Mínimo </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1" i="0" u="none" strike="noStrike" dirty="0">
                          <a:solidFill>
                            <a:srgbClr val="000000"/>
                          </a:solidFill>
                          <a:effectLst/>
                          <a:latin typeface="gobCL" pitchFamily="50" charset="0"/>
                        </a:rPr>
                        <a:t>Máximo </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gobCL" pitchFamily="50" charset="0"/>
                        </a:rPr>
                        <a:t>Mínimo </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gobCL" pitchFamily="50" charset="0"/>
                        </a:rPr>
                        <a:t>Máximo </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gobCL" pitchFamily="50" charset="0"/>
                        </a:rPr>
                        <a:t>Diferencia </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gobCL" pitchFamily="50" charset="0"/>
                        </a:rPr>
                        <a:t>Promedio </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1831217"/>
                  </a:ext>
                </a:extLst>
              </a:tr>
              <a:tr h="554271">
                <a:tc>
                  <a:txBody>
                    <a:bodyPr/>
                    <a:lstStyle/>
                    <a:p>
                      <a:pPr algn="ctr" fontAlgn="ctr"/>
                      <a:r>
                        <a:rPr lang="es-CL" sz="1600" b="1" i="0" u="none" strike="noStrike">
                          <a:solidFill>
                            <a:srgbClr val="000000"/>
                          </a:solidFill>
                          <a:effectLst/>
                          <a:latin typeface="gobCL" pitchFamily="50" charset="0"/>
                        </a:rPr>
                        <a:t>Banca </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gobCL" pitchFamily="50" charset="0"/>
                        </a:rPr>
                        <a:t>1,03% </a:t>
                      </a:r>
                      <a:endParaRPr lang="es-CL" sz="1600" b="0" i="0" u="none" strike="noStrike" dirty="0" smtClean="0">
                        <a:solidFill>
                          <a:srgbClr val="000000"/>
                        </a:solidFill>
                        <a:effectLst/>
                        <a:latin typeface="gobCL" pitchFamily="50" charset="0"/>
                      </a:endParaRPr>
                    </a:p>
                    <a:p>
                      <a:pPr algn="ctr" fontAlgn="ctr"/>
                      <a:r>
                        <a:rPr lang="es-CL" sz="1600" b="0" i="0" u="none" strike="noStrike" dirty="0" smtClean="0">
                          <a:solidFill>
                            <a:srgbClr val="000000"/>
                          </a:solidFill>
                          <a:effectLst/>
                          <a:latin typeface="gobCL" pitchFamily="50" charset="0"/>
                        </a:rPr>
                        <a:t>(</a:t>
                      </a:r>
                      <a:r>
                        <a:rPr lang="es-CL" sz="1600" b="0" i="0" u="none" strike="noStrike" dirty="0" err="1">
                          <a:solidFill>
                            <a:srgbClr val="000000"/>
                          </a:solidFill>
                          <a:effectLst/>
                          <a:latin typeface="gobCL" pitchFamily="50" charset="0"/>
                        </a:rPr>
                        <a:t>Bice</a:t>
                      </a:r>
                      <a:r>
                        <a:rPr lang="es-CL" sz="1600" b="0" i="0" u="none" strike="noStrike" dirty="0">
                          <a:solidFill>
                            <a:srgbClr val="000000"/>
                          </a:solidFill>
                          <a:effectLst/>
                          <a:latin typeface="gobCL" pitchFamily="50" charset="0"/>
                        </a:rPr>
                        <a:t>)</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gobCL" pitchFamily="50" charset="0"/>
                        </a:rPr>
                        <a:t>2,89% (Consorcio)</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gobCL" pitchFamily="50" charset="0"/>
                        </a:rPr>
                        <a:t>1.157.436 (Bice)</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gobCL" pitchFamily="50" charset="0"/>
                        </a:rPr>
                        <a:t>1.449.584 </a:t>
                      </a:r>
                      <a:endParaRPr lang="es-CL" sz="1600" b="0" i="0" u="none" strike="noStrike" dirty="0" smtClean="0">
                        <a:solidFill>
                          <a:srgbClr val="000000"/>
                        </a:solidFill>
                        <a:effectLst/>
                        <a:latin typeface="gobCL" pitchFamily="50" charset="0"/>
                      </a:endParaRPr>
                    </a:p>
                    <a:p>
                      <a:pPr algn="ctr" fontAlgn="ctr"/>
                      <a:r>
                        <a:rPr lang="es-CL" sz="1600" b="0" i="0" u="none" strike="noStrike" dirty="0" smtClean="0">
                          <a:solidFill>
                            <a:srgbClr val="000000"/>
                          </a:solidFill>
                          <a:effectLst/>
                          <a:latin typeface="gobCL" pitchFamily="50" charset="0"/>
                        </a:rPr>
                        <a:t>(</a:t>
                      </a:r>
                      <a:r>
                        <a:rPr lang="es-CL" sz="1600" b="0" i="0" u="none" strike="noStrike" dirty="0">
                          <a:solidFill>
                            <a:srgbClr val="000000"/>
                          </a:solidFill>
                          <a:effectLst/>
                          <a:latin typeface="gobCL" pitchFamily="50" charset="0"/>
                        </a:rPr>
                        <a:t>BCI Nova)</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gobCL" pitchFamily="50" charset="0"/>
                        </a:rPr>
                        <a:t>292.148</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gobCL" pitchFamily="50" charset="0"/>
                        </a:rPr>
                        <a:t>1.340.125</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14380506"/>
                  </a:ext>
                </a:extLst>
              </a:tr>
              <a:tr h="755046">
                <a:tc>
                  <a:txBody>
                    <a:bodyPr/>
                    <a:lstStyle/>
                    <a:p>
                      <a:pPr algn="ctr" fontAlgn="ctr"/>
                      <a:r>
                        <a:rPr lang="es-ES" sz="1600" b="1" i="0" u="none" strike="noStrike">
                          <a:solidFill>
                            <a:srgbClr val="000000"/>
                          </a:solidFill>
                          <a:effectLst/>
                          <a:latin typeface="gobCL" pitchFamily="50" charset="0"/>
                        </a:rPr>
                        <a:t>Cooperativas de Ahorro y Crédito </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gobCL" pitchFamily="50" charset="0"/>
                        </a:rPr>
                        <a:t>1,99</a:t>
                      </a:r>
                      <a:r>
                        <a:rPr lang="es-CL" sz="1600" b="0" i="0" u="none" strike="noStrike" dirty="0" smtClean="0">
                          <a:solidFill>
                            <a:srgbClr val="000000"/>
                          </a:solidFill>
                          <a:effectLst/>
                          <a:latin typeface="gobCL" pitchFamily="50" charset="0"/>
                        </a:rPr>
                        <a:t>%</a:t>
                      </a:r>
                    </a:p>
                    <a:p>
                      <a:pPr algn="ctr" fontAlgn="ctr"/>
                      <a:r>
                        <a:rPr lang="es-CL" sz="1600" b="0" i="0" u="none" strike="noStrike" dirty="0" smtClean="0">
                          <a:solidFill>
                            <a:srgbClr val="000000"/>
                          </a:solidFill>
                          <a:effectLst/>
                          <a:latin typeface="gobCL" pitchFamily="50" charset="0"/>
                        </a:rPr>
                        <a:t>(</a:t>
                      </a:r>
                      <a:r>
                        <a:rPr lang="es-CL" sz="1600" b="0" i="0" u="none" strike="noStrike" dirty="0" err="1">
                          <a:solidFill>
                            <a:srgbClr val="000000"/>
                          </a:solidFill>
                          <a:effectLst/>
                          <a:latin typeface="gobCL" pitchFamily="50" charset="0"/>
                        </a:rPr>
                        <a:t>Coopeuch</a:t>
                      </a:r>
                      <a:r>
                        <a:rPr lang="es-CL" sz="1600" b="0" i="0" u="none" strike="noStrike" dirty="0">
                          <a:solidFill>
                            <a:srgbClr val="000000"/>
                          </a:solidFill>
                          <a:effectLst/>
                          <a:latin typeface="gobCL" pitchFamily="50" charset="0"/>
                        </a:rPr>
                        <a:t>)</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gobCL" pitchFamily="50" charset="0"/>
                        </a:rPr>
                        <a:t>2,92</a:t>
                      </a:r>
                      <a:r>
                        <a:rPr lang="es-CL" sz="1600" b="0" i="0" u="none" strike="noStrike" dirty="0" smtClean="0">
                          <a:solidFill>
                            <a:srgbClr val="000000"/>
                          </a:solidFill>
                          <a:effectLst/>
                          <a:latin typeface="gobCL" pitchFamily="50" charset="0"/>
                        </a:rPr>
                        <a:t>%</a:t>
                      </a:r>
                    </a:p>
                    <a:p>
                      <a:pPr algn="ctr" fontAlgn="ctr"/>
                      <a:r>
                        <a:rPr lang="es-CL" sz="1600" b="0" i="0" u="none" strike="noStrike" dirty="0" smtClean="0">
                          <a:solidFill>
                            <a:srgbClr val="000000"/>
                          </a:solidFill>
                          <a:effectLst/>
                          <a:latin typeface="gobCL" pitchFamily="50" charset="0"/>
                        </a:rPr>
                        <a:t>(</a:t>
                      </a:r>
                      <a:r>
                        <a:rPr lang="es-CL" sz="1600" b="0" i="0" u="none" strike="noStrike" dirty="0" err="1">
                          <a:solidFill>
                            <a:srgbClr val="000000"/>
                          </a:solidFill>
                          <a:effectLst/>
                          <a:latin typeface="gobCL" pitchFamily="50" charset="0"/>
                        </a:rPr>
                        <a:t>Oriencoop</a:t>
                      </a:r>
                      <a:r>
                        <a:rPr lang="es-CL" sz="1600" b="0" i="0" u="none" strike="noStrike" dirty="0">
                          <a:solidFill>
                            <a:srgbClr val="000000"/>
                          </a:solidFill>
                          <a:effectLst/>
                          <a:latin typeface="gobCL" pitchFamily="50" charset="0"/>
                        </a:rPr>
                        <a:t>)</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gobCL" pitchFamily="50" charset="0"/>
                        </a:rPr>
                        <a:t>1.294.776 (</a:t>
                      </a:r>
                      <a:r>
                        <a:rPr lang="es-CL" sz="1600" b="0" i="0" u="none" strike="noStrike" dirty="0" err="1">
                          <a:solidFill>
                            <a:srgbClr val="000000"/>
                          </a:solidFill>
                          <a:effectLst/>
                          <a:latin typeface="gobCL" pitchFamily="50" charset="0"/>
                        </a:rPr>
                        <a:t>Coopeuch</a:t>
                      </a:r>
                      <a:r>
                        <a:rPr lang="es-CL" sz="1600" b="0" i="0" u="none" strike="noStrike" dirty="0">
                          <a:solidFill>
                            <a:srgbClr val="000000"/>
                          </a:solidFill>
                          <a:effectLst/>
                          <a:latin typeface="gobCL" pitchFamily="50" charset="0"/>
                        </a:rPr>
                        <a:t>)</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gobCL" pitchFamily="50" charset="0"/>
                        </a:rPr>
                        <a:t>1.460.328 (Oriencoop)</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gobCL" pitchFamily="50" charset="0"/>
                        </a:rPr>
                        <a:t>165.552</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gobCL" pitchFamily="50" charset="0"/>
                        </a:rPr>
                        <a:t>1.377.552</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62966411"/>
                  </a:ext>
                </a:extLst>
              </a:tr>
              <a:tr h="1648577">
                <a:tc>
                  <a:txBody>
                    <a:bodyPr/>
                    <a:lstStyle/>
                    <a:p>
                      <a:pPr algn="ctr" fontAlgn="ctr"/>
                      <a:r>
                        <a:rPr lang="es-CL" sz="1600" b="1" i="0" u="none" strike="noStrike">
                          <a:solidFill>
                            <a:srgbClr val="000000"/>
                          </a:solidFill>
                          <a:effectLst/>
                          <a:latin typeface="gobCL" pitchFamily="50" charset="0"/>
                        </a:rPr>
                        <a:t>Cajas de Compensación </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gobCL" pitchFamily="50" charset="0"/>
                        </a:rPr>
                        <a:t>2,77% </a:t>
                      </a:r>
                      <a:endParaRPr lang="es-CL" sz="1600" b="0" i="0" u="none" strike="noStrike" dirty="0" smtClean="0">
                        <a:solidFill>
                          <a:srgbClr val="000000"/>
                        </a:solidFill>
                        <a:effectLst/>
                        <a:latin typeface="gobCL" pitchFamily="50" charset="0"/>
                      </a:endParaRPr>
                    </a:p>
                    <a:p>
                      <a:pPr algn="ctr" fontAlgn="ctr"/>
                      <a:r>
                        <a:rPr lang="es-CL" sz="1600" b="0" i="0" u="none" strike="noStrike" dirty="0" smtClean="0">
                          <a:solidFill>
                            <a:srgbClr val="000000"/>
                          </a:solidFill>
                          <a:effectLst/>
                          <a:latin typeface="gobCL" pitchFamily="50" charset="0"/>
                        </a:rPr>
                        <a:t>(</a:t>
                      </a:r>
                      <a:r>
                        <a:rPr lang="es-CL" sz="1600" b="0" i="0" u="none" strike="noStrike" dirty="0">
                          <a:solidFill>
                            <a:srgbClr val="000000"/>
                          </a:solidFill>
                          <a:effectLst/>
                          <a:latin typeface="gobCL" pitchFamily="50" charset="0"/>
                        </a:rPr>
                        <a:t>Los Andes)</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ctr" fontAlgn="ctr"/>
                      <a:r>
                        <a:rPr lang="es-ES" sz="1600" b="0" i="0" u="none" strike="noStrike" dirty="0">
                          <a:solidFill>
                            <a:srgbClr val="000000"/>
                          </a:solidFill>
                          <a:effectLst/>
                          <a:latin typeface="gobCL" pitchFamily="50" charset="0"/>
                        </a:rPr>
                        <a:t>2,99 % </a:t>
                      </a:r>
                      <a:endParaRPr lang="es-ES" sz="1600" b="0" i="0" u="none" strike="noStrike" dirty="0" smtClean="0">
                        <a:solidFill>
                          <a:srgbClr val="000000"/>
                        </a:solidFill>
                        <a:effectLst/>
                        <a:latin typeface="gobCL" pitchFamily="50" charset="0"/>
                      </a:endParaRPr>
                    </a:p>
                    <a:p>
                      <a:pPr algn="ctr" fontAlgn="ctr"/>
                      <a:r>
                        <a:rPr lang="es-ES" sz="1600" b="0" i="0" u="none" strike="noStrike" dirty="0" smtClean="0">
                          <a:solidFill>
                            <a:srgbClr val="000000"/>
                          </a:solidFill>
                          <a:effectLst/>
                          <a:latin typeface="gobCL" pitchFamily="50" charset="0"/>
                        </a:rPr>
                        <a:t>(</a:t>
                      </a:r>
                      <a:r>
                        <a:rPr lang="es-ES" sz="1600" b="0" i="0" u="none" strike="noStrike" dirty="0">
                          <a:solidFill>
                            <a:srgbClr val="000000"/>
                          </a:solidFill>
                          <a:effectLst/>
                          <a:latin typeface="gobCL" pitchFamily="50" charset="0"/>
                        </a:rPr>
                        <a:t>La Araucana, Gabriela Mistral y 18 de Septiembre) </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gobCL" pitchFamily="50" charset="0"/>
                        </a:rPr>
                        <a:t>1.499.275 </a:t>
                      </a:r>
                      <a:endParaRPr lang="es-CL" sz="1600" b="0" i="0" u="none" strike="noStrike" dirty="0" smtClean="0">
                        <a:solidFill>
                          <a:srgbClr val="000000"/>
                        </a:solidFill>
                        <a:effectLst/>
                        <a:latin typeface="gobCL" pitchFamily="50" charset="0"/>
                      </a:endParaRPr>
                    </a:p>
                    <a:p>
                      <a:pPr algn="ctr" fontAlgn="ctr"/>
                      <a:r>
                        <a:rPr lang="es-CL" sz="1600" b="0" i="0" u="none" strike="noStrike" dirty="0" smtClean="0">
                          <a:solidFill>
                            <a:srgbClr val="000000"/>
                          </a:solidFill>
                          <a:effectLst/>
                          <a:latin typeface="gobCL" pitchFamily="50" charset="0"/>
                        </a:rPr>
                        <a:t>(</a:t>
                      </a:r>
                      <a:r>
                        <a:rPr lang="es-CL" sz="1600" b="0" i="0" u="none" strike="noStrike" dirty="0">
                          <a:solidFill>
                            <a:srgbClr val="000000"/>
                          </a:solidFill>
                          <a:effectLst/>
                          <a:latin typeface="gobCL" pitchFamily="50" charset="0"/>
                        </a:rPr>
                        <a:t>Los Héroes)</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gobCL" pitchFamily="50" charset="0"/>
                        </a:rPr>
                        <a:t>1.514.880 </a:t>
                      </a:r>
                      <a:endParaRPr lang="es-CL" sz="1600" b="0" i="0" u="none" strike="noStrike" dirty="0" smtClean="0">
                        <a:solidFill>
                          <a:srgbClr val="000000"/>
                        </a:solidFill>
                        <a:effectLst/>
                        <a:latin typeface="gobCL" pitchFamily="50" charset="0"/>
                      </a:endParaRPr>
                    </a:p>
                    <a:p>
                      <a:pPr algn="ctr" fontAlgn="ctr"/>
                      <a:r>
                        <a:rPr lang="es-CL" sz="1600" b="0" i="0" u="none" strike="noStrike" dirty="0" smtClean="0">
                          <a:solidFill>
                            <a:srgbClr val="000000"/>
                          </a:solidFill>
                          <a:effectLst/>
                          <a:latin typeface="gobCL" pitchFamily="50" charset="0"/>
                        </a:rPr>
                        <a:t>(</a:t>
                      </a:r>
                      <a:r>
                        <a:rPr lang="es-CL" sz="1600" b="0" i="0" u="none" strike="noStrike" dirty="0">
                          <a:solidFill>
                            <a:srgbClr val="000000"/>
                          </a:solidFill>
                          <a:effectLst/>
                          <a:latin typeface="gobCL" pitchFamily="50" charset="0"/>
                        </a:rPr>
                        <a:t>La Araucana)</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gobCL" pitchFamily="50" charset="0"/>
                        </a:rPr>
                        <a:t>15.605</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gobCL" pitchFamily="50" charset="0"/>
                        </a:rPr>
                        <a:t>1.508.400</a:t>
                      </a:r>
                    </a:p>
                  </a:txBody>
                  <a:tcPr marL="6344" marR="6344" marT="634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02304711"/>
                  </a:ext>
                </a:extLst>
              </a:tr>
            </a:tbl>
          </a:graphicData>
        </a:graphic>
      </p:graphicFrame>
    </p:spTree>
    <p:extLst>
      <p:ext uri="{BB962C8B-B14F-4D97-AF65-F5344CB8AC3E}">
        <p14:creationId xmlns:p14="http://schemas.microsoft.com/office/powerpoint/2010/main" val="13620545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7"/>
          </p:nvPr>
        </p:nvSpPr>
        <p:spPr/>
        <p:txBody>
          <a:bodyPr/>
          <a:lstStyle/>
          <a:p>
            <a:fld id="{B6F15528-21DE-4FAA-801E-634DDDAF4B2B}" type="slidenum">
              <a:rPr lang="es-CL" smtClean="0"/>
              <a:t>31</a:t>
            </a:fld>
            <a:endParaRPr lang="es-CL"/>
          </a:p>
        </p:txBody>
      </p:sp>
      <p:sp>
        <p:nvSpPr>
          <p:cNvPr id="3" name="27 Llamada rectangular redondeada"/>
          <p:cNvSpPr/>
          <p:nvPr/>
        </p:nvSpPr>
        <p:spPr>
          <a:xfrm>
            <a:off x="533400" y="609600"/>
            <a:ext cx="91440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latin typeface="gobCL" pitchFamily="50" charset="0"/>
              </a:rPr>
              <a:t>Derechos del consumidor que contrata un crédito de consumo</a:t>
            </a:r>
            <a:endParaRPr lang="es-CL" sz="3200" b="1" dirty="0">
              <a:latin typeface="gobCL" pitchFamily="50" charset="0"/>
            </a:endParaRPr>
          </a:p>
        </p:txBody>
      </p:sp>
      <p:sp>
        <p:nvSpPr>
          <p:cNvPr id="4" name="Rectángulo 3"/>
          <p:cNvSpPr/>
          <p:nvPr/>
        </p:nvSpPr>
        <p:spPr>
          <a:xfrm>
            <a:off x="685800" y="2286000"/>
            <a:ext cx="9067800" cy="3693319"/>
          </a:xfrm>
          <a:prstGeom prst="rect">
            <a:avLst/>
          </a:prstGeom>
        </p:spPr>
        <p:txBody>
          <a:bodyPr wrap="square">
            <a:spAutoFit/>
          </a:bodyPr>
          <a:lstStyle/>
          <a:p>
            <a:pPr algn="just"/>
            <a:r>
              <a:rPr lang="es-CL" b="1" dirty="0" smtClean="0">
                <a:latin typeface="Calibri" panose="020F0502020204030204" pitchFamily="34" charset="0"/>
                <a:ea typeface="Calibri" panose="020F0502020204030204" pitchFamily="34" charset="0"/>
                <a:cs typeface="Times New Roman" panose="02020603050405020304" pitchFamily="18" charset="0"/>
              </a:rPr>
              <a:t>1) Derecho </a:t>
            </a:r>
            <a:r>
              <a:rPr lang="es-CL" b="1" dirty="0">
                <a:latin typeface="Calibri" panose="020F0502020204030204" pitchFamily="34" charset="0"/>
                <a:ea typeface="Calibri" panose="020F0502020204030204" pitchFamily="34" charset="0"/>
                <a:cs typeface="Times New Roman" panose="02020603050405020304" pitchFamily="18" charset="0"/>
              </a:rPr>
              <a:t>a una información veraz y oportuna: </a:t>
            </a:r>
            <a:r>
              <a:rPr lang="es-CL" dirty="0">
                <a:latin typeface="Calibri" panose="020F0502020204030204" pitchFamily="34" charset="0"/>
                <a:ea typeface="Calibri" panose="020F0502020204030204" pitchFamily="34" charset="0"/>
                <a:cs typeface="Times New Roman" panose="02020603050405020304" pitchFamily="18" charset="0"/>
              </a:rPr>
              <a:t>durante toda la relación de consumo, desde la publicidad, promoción, oferta y cotización del Crédito, así como durante su vigencia y al término del mismo, como también respecto de la prestación de otros productos y servicios </a:t>
            </a:r>
            <a:r>
              <a:rPr lang="es-CL" dirty="0" smtClean="0">
                <a:latin typeface="Calibri" panose="020F0502020204030204" pitchFamily="34" charset="0"/>
                <a:ea typeface="Calibri" panose="020F0502020204030204" pitchFamily="34" charset="0"/>
                <a:cs typeface="Times New Roman" panose="02020603050405020304" pitchFamily="18" charset="0"/>
              </a:rPr>
              <a:t>asociados. </a:t>
            </a:r>
          </a:p>
          <a:p>
            <a:endParaRPr lang="es-CL" dirty="0">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CL" dirty="0" smtClean="0"/>
              <a:t>Las cotizaciones son hechas a nombre del consumidor, evaluando el </a:t>
            </a:r>
            <a:r>
              <a:rPr lang="es-CL" dirty="0"/>
              <a:t>riesgo del solicitante. Por regla </a:t>
            </a:r>
            <a:r>
              <a:rPr lang="es-CL" dirty="0" smtClean="0"/>
              <a:t>general, </a:t>
            </a:r>
            <a:r>
              <a:rPr lang="es-CL" dirty="0"/>
              <a:t>no podrán tener una vigencia menor a 7 días hábiles a contar de su comunicación al Consumidor interesado en la contratación de un Crédito</a:t>
            </a:r>
            <a:r>
              <a:rPr lang="es-CL" dirty="0" smtClean="0"/>
              <a:t>.</a:t>
            </a:r>
          </a:p>
          <a:p>
            <a:pPr marL="285750" indent="-285750">
              <a:buFont typeface="Arial" panose="020B0604020202020204" pitchFamily="34" charset="0"/>
              <a:buChar char="•"/>
            </a:pPr>
            <a:endParaRPr lang="es-CL" dirty="0"/>
          </a:p>
          <a:p>
            <a:pPr marL="285750" indent="-285750" algn="just">
              <a:buFont typeface="Arial" panose="020B0604020202020204" pitchFamily="34" charset="0"/>
              <a:buChar char="•"/>
            </a:pPr>
            <a:r>
              <a:rPr lang="es-CL" dirty="0"/>
              <a:t>Al momento de la contratación, se deben </a:t>
            </a:r>
            <a:r>
              <a:rPr lang="es-CL" dirty="0" smtClean="0"/>
              <a:t>informar </a:t>
            </a:r>
            <a:r>
              <a:rPr lang="es-CL" dirty="0"/>
              <a:t>no sólo las condiciones del crédito ofrecido, sino que también aquellas relativas a los de los productos o servicios ofrecidos conjuntamente, tales como seguros, incluyendo sus valores en caso de contratación conjunta o por separado. </a:t>
            </a:r>
          </a:p>
        </p:txBody>
      </p:sp>
    </p:spTree>
    <p:extLst>
      <p:ext uri="{BB962C8B-B14F-4D97-AF65-F5344CB8AC3E}">
        <p14:creationId xmlns:p14="http://schemas.microsoft.com/office/powerpoint/2010/main" val="29502537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7"/>
          </p:nvPr>
        </p:nvSpPr>
        <p:spPr/>
        <p:txBody>
          <a:bodyPr/>
          <a:lstStyle/>
          <a:p>
            <a:fld id="{B6F15528-21DE-4FAA-801E-634DDDAF4B2B}" type="slidenum">
              <a:rPr lang="es-CL" smtClean="0"/>
              <a:t>32</a:t>
            </a:fld>
            <a:endParaRPr lang="es-CL"/>
          </a:p>
        </p:txBody>
      </p:sp>
      <p:sp>
        <p:nvSpPr>
          <p:cNvPr id="3" name="Rectángulo 2"/>
          <p:cNvSpPr/>
          <p:nvPr/>
        </p:nvSpPr>
        <p:spPr>
          <a:xfrm>
            <a:off x="594360" y="2438400"/>
            <a:ext cx="9022080" cy="3693319"/>
          </a:xfrm>
          <a:prstGeom prst="rect">
            <a:avLst/>
          </a:prstGeom>
        </p:spPr>
        <p:txBody>
          <a:bodyPr wrap="square">
            <a:spAutoFit/>
          </a:bodyPr>
          <a:lstStyle/>
          <a:p>
            <a:r>
              <a:rPr lang="es-CL" b="1" dirty="0">
                <a:latin typeface="Calibri" panose="020F0502020204030204" pitchFamily="34" charset="0"/>
                <a:cs typeface="Times New Roman" panose="02020603050405020304" pitchFamily="18" charset="0"/>
              </a:rPr>
              <a:t>2) </a:t>
            </a:r>
            <a:r>
              <a:rPr lang="es-CL" b="1" dirty="0"/>
              <a:t>Derecho a la libre elección</a:t>
            </a:r>
            <a:r>
              <a:rPr lang="es-CL" dirty="0"/>
              <a:t>, el consumidor puede optar libremente con </a:t>
            </a:r>
            <a:r>
              <a:rPr lang="es-CL" dirty="0" smtClean="0"/>
              <a:t>qué </a:t>
            </a:r>
            <a:r>
              <a:rPr lang="es-CL" dirty="0"/>
              <a:t>prestador de servicios financieros desea contratar. </a:t>
            </a:r>
          </a:p>
          <a:p>
            <a:endParaRPr lang="es-CL" dirty="0"/>
          </a:p>
          <a:p>
            <a:r>
              <a:rPr lang="es-CL" b="1" dirty="0"/>
              <a:t>3) Derecho a que se admita el pago automático </a:t>
            </a:r>
            <a:r>
              <a:rPr lang="es-CL" dirty="0"/>
              <a:t>del monto de lo adeudado con cargo a una cuenta corriente, cuenta vista o línea de crédito de una empresa bancaria distinta de la que contrató el crédito, en la medida que tengan un contrato de afiliación.</a:t>
            </a:r>
          </a:p>
          <a:p>
            <a:endParaRPr lang="es-CL" dirty="0"/>
          </a:p>
          <a:p>
            <a:r>
              <a:rPr lang="es-CL" b="1" dirty="0"/>
              <a:t>4) Derecho a conocer la liquidación total del Crédito</a:t>
            </a:r>
            <a:r>
              <a:rPr lang="es-CL" dirty="0"/>
              <a:t>, a su solo requerimiento, para renegociar los créditos que tuvieran contratados con dicho proveedor.</a:t>
            </a:r>
          </a:p>
          <a:p>
            <a:endParaRPr lang="es-CL" dirty="0"/>
          </a:p>
          <a:p>
            <a:r>
              <a:rPr lang="es-CL" b="1" dirty="0"/>
              <a:t>5) Derecho a realizar prepagos o pagos anticipados, </a:t>
            </a:r>
            <a:r>
              <a:rPr lang="es-CL" dirty="0" smtClean="0"/>
              <a:t>que pueden </a:t>
            </a:r>
            <a:r>
              <a:rPr lang="es-CL" dirty="0"/>
              <a:t>convenirse libremente entre las </a:t>
            </a:r>
            <a:r>
              <a:rPr lang="es-CL" dirty="0" smtClean="0"/>
              <a:t>partes. Para </a:t>
            </a:r>
            <a:r>
              <a:rPr lang="es-CL" dirty="0"/>
              <a:t>pagos inferiores al 20% del capital </a:t>
            </a:r>
            <a:r>
              <a:rPr lang="es-CL" dirty="0" smtClean="0"/>
              <a:t>adeudado, </a:t>
            </a:r>
            <a:r>
              <a:rPr lang="es-CL" dirty="0"/>
              <a:t>se requiere del consentimiento del </a:t>
            </a:r>
            <a:r>
              <a:rPr lang="es-CL" dirty="0" smtClean="0"/>
              <a:t>acreedor. El </a:t>
            </a:r>
            <a:r>
              <a:rPr lang="es-CL" dirty="0"/>
              <a:t>derecho a prepagar es irrenunciable. </a:t>
            </a:r>
          </a:p>
        </p:txBody>
      </p:sp>
      <p:sp>
        <p:nvSpPr>
          <p:cNvPr id="4" name="27 Llamada rectangular redondeada"/>
          <p:cNvSpPr/>
          <p:nvPr/>
        </p:nvSpPr>
        <p:spPr>
          <a:xfrm>
            <a:off x="533400" y="609600"/>
            <a:ext cx="91440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latin typeface="gobCL" pitchFamily="50" charset="0"/>
              </a:rPr>
              <a:t>Derechos del consumidor que contrata un crédito de consumo</a:t>
            </a:r>
            <a:endParaRPr lang="es-CL" sz="3200" b="1" dirty="0">
              <a:latin typeface="gobCL" pitchFamily="50" charset="0"/>
            </a:endParaRPr>
          </a:p>
        </p:txBody>
      </p:sp>
    </p:spTree>
    <p:extLst>
      <p:ext uri="{BB962C8B-B14F-4D97-AF65-F5344CB8AC3E}">
        <p14:creationId xmlns:p14="http://schemas.microsoft.com/office/powerpoint/2010/main" val="3098029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7"/>
          </p:nvPr>
        </p:nvSpPr>
        <p:spPr/>
        <p:txBody>
          <a:bodyPr/>
          <a:lstStyle/>
          <a:p>
            <a:fld id="{B6F15528-21DE-4FAA-801E-634DDDAF4B2B}" type="slidenum">
              <a:rPr lang="es-CL" smtClean="0"/>
              <a:t>33</a:t>
            </a:fld>
            <a:endParaRPr lang="es-CL"/>
          </a:p>
        </p:txBody>
      </p:sp>
      <p:sp>
        <p:nvSpPr>
          <p:cNvPr id="7" name="Rectángulo 6"/>
          <p:cNvSpPr/>
          <p:nvPr/>
        </p:nvSpPr>
        <p:spPr>
          <a:xfrm>
            <a:off x="838200" y="2286000"/>
            <a:ext cx="8458200" cy="3139321"/>
          </a:xfrm>
          <a:prstGeom prst="rect">
            <a:avLst/>
          </a:prstGeom>
        </p:spPr>
        <p:txBody>
          <a:bodyPr wrap="square">
            <a:spAutoFit/>
          </a:bodyPr>
          <a:lstStyle/>
          <a:p>
            <a:pPr algn="just"/>
            <a:r>
              <a:rPr lang="es-CL" b="1" dirty="0" smtClean="0"/>
              <a:t>6) Derecho </a:t>
            </a:r>
            <a:r>
              <a:rPr lang="es-CL" b="1" dirty="0"/>
              <a:t>a poner término anticipado al contrato de </a:t>
            </a:r>
            <a:r>
              <a:rPr lang="es-CL" dirty="0"/>
              <a:t>Crédito por su sola voluntad y siempre que extinga totalmente las obligaciones con el Proveedor por dicho crédito</a:t>
            </a:r>
            <a:r>
              <a:rPr lang="es-CL" dirty="0" smtClean="0"/>
              <a:t>.</a:t>
            </a:r>
          </a:p>
          <a:p>
            <a:endParaRPr lang="es-CL" dirty="0"/>
          </a:p>
          <a:p>
            <a:pPr algn="just"/>
            <a:r>
              <a:rPr lang="es-CL" b="1" dirty="0" smtClean="0"/>
              <a:t>7) Derecho </a:t>
            </a:r>
            <a:r>
              <a:rPr lang="es-CL" b="1" dirty="0"/>
              <a:t>a exigir en los contratos de adhesión y en las cotizaciones, una hoja de resumen,</a:t>
            </a:r>
            <a:r>
              <a:rPr lang="es-CL" dirty="0"/>
              <a:t> esto es, una hoja inicial que contiene un resumen estandarizado de las principales cláusulas del contrato de crédito. </a:t>
            </a:r>
            <a:endParaRPr lang="es-CL" dirty="0" smtClean="0"/>
          </a:p>
          <a:p>
            <a:endParaRPr lang="es-CL" dirty="0"/>
          </a:p>
          <a:p>
            <a:pPr algn="just"/>
            <a:r>
              <a:rPr lang="es-CL" b="1" dirty="0" smtClean="0"/>
              <a:t>8) </a:t>
            </a:r>
            <a:r>
              <a:rPr lang="es-CL" b="1" dirty="0"/>
              <a:t>Derecho a la reparación e indemnización en caso de incumplimiento por parte del proveedor de cualquiera de las obligaciones contraídas</a:t>
            </a:r>
            <a:r>
              <a:rPr lang="es-CL" dirty="0"/>
              <a:t>. En este caso es posible denunciar el incumplimiento ante el Juzgado de Policía Local respectivo.</a:t>
            </a:r>
          </a:p>
          <a:p>
            <a:endParaRPr lang="es-CL" dirty="0"/>
          </a:p>
        </p:txBody>
      </p:sp>
      <p:sp>
        <p:nvSpPr>
          <p:cNvPr id="8" name="27 Llamada rectangular redondeada"/>
          <p:cNvSpPr/>
          <p:nvPr/>
        </p:nvSpPr>
        <p:spPr>
          <a:xfrm>
            <a:off x="533400" y="609600"/>
            <a:ext cx="91440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latin typeface="gobCL" pitchFamily="50" charset="0"/>
              </a:rPr>
              <a:t>Derechos del consumidor que contrata un crédito de consumo</a:t>
            </a:r>
            <a:endParaRPr lang="es-CL" sz="3200" b="1" dirty="0">
              <a:latin typeface="gobCL" pitchFamily="50" charset="0"/>
            </a:endParaRPr>
          </a:p>
        </p:txBody>
      </p:sp>
    </p:spTree>
    <p:extLst>
      <p:ext uri="{BB962C8B-B14F-4D97-AF65-F5344CB8AC3E}">
        <p14:creationId xmlns:p14="http://schemas.microsoft.com/office/powerpoint/2010/main" val="8173522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7"/>
          </p:nvPr>
        </p:nvSpPr>
        <p:spPr/>
        <p:txBody>
          <a:bodyPr/>
          <a:lstStyle/>
          <a:p>
            <a:fld id="{B6F15528-21DE-4FAA-801E-634DDDAF4B2B}" type="slidenum">
              <a:rPr lang="es-CL" smtClean="0"/>
              <a:t>34</a:t>
            </a:fld>
            <a:endParaRPr lang="es-CL"/>
          </a:p>
        </p:txBody>
      </p:sp>
      <p:sp>
        <p:nvSpPr>
          <p:cNvPr id="3" name="27 Llamada rectangular redondeada"/>
          <p:cNvSpPr/>
          <p:nvPr/>
        </p:nvSpPr>
        <p:spPr>
          <a:xfrm>
            <a:off x="533400" y="609600"/>
            <a:ext cx="91440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latin typeface="gobCL" pitchFamily="50" charset="0"/>
              </a:rPr>
              <a:t>Acciones llevadas a cabo en materia financiera</a:t>
            </a:r>
            <a:endParaRPr lang="es-CL" sz="3200" b="1" dirty="0">
              <a:latin typeface="gobCL" pitchFamily="50" charset="0"/>
            </a:endParaRPr>
          </a:p>
        </p:txBody>
      </p:sp>
      <p:sp>
        <p:nvSpPr>
          <p:cNvPr id="4" name="CuadroTexto 3"/>
          <p:cNvSpPr txBox="1"/>
          <p:nvPr/>
        </p:nvSpPr>
        <p:spPr>
          <a:xfrm>
            <a:off x="800100" y="2667000"/>
            <a:ext cx="8610599" cy="3970318"/>
          </a:xfrm>
          <a:prstGeom prst="rect">
            <a:avLst/>
          </a:prstGeom>
          <a:noFill/>
        </p:spPr>
        <p:txBody>
          <a:bodyPr wrap="square" rtlCol="0">
            <a:spAutoFit/>
          </a:bodyPr>
          <a:lstStyle/>
          <a:p>
            <a:pPr marL="285750" indent="-285750" algn="just">
              <a:buFont typeface="Arial" panose="020B0604020202020204" pitchFamily="34" charset="0"/>
              <a:buChar char="•"/>
            </a:pPr>
            <a:r>
              <a:rPr lang="es-CL" sz="3600" b="1" dirty="0" smtClean="0"/>
              <a:t>Mediaciones Colectivas</a:t>
            </a:r>
          </a:p>
          <a:p>
            <a:pPr algn="just"/>
            <a:r>
              <a:rPr lang="es-CL" dirty="0" smtClean="0"/>
              <a:t>Desde el año 2014 a la actualidad, se han efectuado </a:t>
            </a:r>
            <a:r>
              <a:rPr lang="es-CL" b="1" dirty="0" smtClean="0"/>
              <a:t>55 Mediaciones Colectivas </a:t>
            </a:r>
            <a:r>
              <a:rPr lang="es-CL" dirty="0" smtClean="0"/>
              <a:t>en diversas materias del consumo financiero, de las cuales 14 están abiertas y 41 cerradas. De estas últimas, </a:t>
            </a:r>
            <a:r>
              <a:rPr lang="es-CL" b="1" dirty="0" smtClean="0"/>
              <a:t>23 fueron cerradas con un resultado favorable para los consumidores</a:t>
            </a:r>
            <a:r>
              <a:rPr lang="es-CL" dirty="0" smtClean="0"/>
              <a:t>, logrando: devoluciones de dineros mal cobrados, indemnizaciones por perjuicios causados, modificación de </a:t>
            </a:r>
            <a:r>
              <a:rPr lang="es-CL" dirty="0" err="1" smtClean="0"/>
              <a:t>claúsulas</a:t>
            </a:r>
            <a:r>
              <a:rPr lang="es-CL" dirty="0" smtClean="0"/>
              <a:t> abusivas, el cese de conductas abusivas, entre otras medidas.</a:t>
            </a:r>
          </a:p>
          <a:p>
            <a:pPr marL="285750" indent="-285750" algn="just">
              <a:buFont typeface="Arial" panose="020B0604020202020204" pitchFamily="34" charset="0"/>
              <a:buChar char="•"/>
            </a:pPr>
            <a:r>
              <a:rPr lang="es-CL" sz="3600" b="1" dirty="0" smtClean="0"/>
              <a:t>Juicios Colectivos</a:t>
            </a:r>
          </a:p>
          <a:p>
            <a:pPr algn="just"/>
            <a:r>
              <a:rPr lang="es-CL" dirty="0" smtClean="0"/>
              <a:t>El servicio </a:t>
            </a:r>
            <a:r>
              <a:rPr lang="es-CL" dirty="0"/>
              <a:t>h</a:t>
            </a:r>
            <a:r>
              <a:rPr lang="es-CL" dirty="0" smtClean="0"/>
              <a:t>a iniciado </a:t>
            </a:r>
            <a:r>
              <a:rPr lang="es-CL" b="1" dirty="0" smtClean="0"/>
              <a:t>40 juicios colectivos</a:t>
            </a:r>
            <a:r>
              <a:rPr lang="es-CL" dirty="0" smtClean="0"/>
              <a:t>, de los cuales, 25 aún están en tramitación y </a:t>
            </a:r>
            <a:r>
              <a:rPr lang="es-CL" b="1" dirty="0" smtClean="0"/>
              <a:t>15 están terminados, todos con resultados favorables para los consumidores</a:t>
            </a:r>
            <a:r>
              <a:rPr lang="es-CL" dirty="0" smtClean="0"/>
              <a:t>, 13 mediante avenimiento o conciliación con el proveedor financiero y 2 mediante sentencias condenatorias, logrando importantes indemnizaciones a favor de los consumidores.</a:t>
            </a:r>
          </a:p>
        </p:txBody>
      </p:sp>
    </p:spTree>
    <p:extLst>
      <p:ext uri="{BB962C8B-B14F-4D97-AF65-F5344CB8AC3E}">
        <p14:creationId xmlns:p14="http://schemas.microsoft.com/office/powerpoint/2010/main" val="19704001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7"/>
          </p:nvPr>
        </p:nvSpPr>
        <p:spPr/>
        <p:txBody>
          <a:bodyPr/>
          <a:lstStyle/>
          <a:p>
            <a:fld id="{B6F15528-21DE-4FAA-801E-634DDDAF4B2B}" type="slidenum">
              <a:rPr lang="es-CL" smtClean="0"/>
              <a:t>35</a:t>
            </a:fld>
            <a:endParaRPr lang="es-CL"/>
          </a:p>
        </p:txBody>
      </p:sp>
      <p:sp>
        <p:nvSpPr>
          <p:cNvPr id="3" name="27 Llamada rectangular redondeada"/>
          <p:cNvSpPr/>
          <p:nvPr/>
        </p:nvSpPr>
        <p:spPr>
          <a:xfrm>
            <a:off x="533400" y="609600"/>
            <a:ext cx="91440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latin typeface="gobCL" pitchFamily="50" charset="0"/>
              </a:rPr>
              <a:t>Acciones llevadas a cabo en materia financiera</a:t>
            </a:r>
            <a:endParaRPr lang="es-CL" sz="3200" b="1" dirty="0">
              <a:latin typeface="gobCL" pitchFamily="50" charset="0"/>
            </a:endParaRPr>
          </a:p>
        </p:txBody>
      </p:sp>
      <p:sp>
        <p:nvSpPr>
          <p:cNvPr id="4" name="CuadroTexto 3"/>
          <p:cNvSpPr txBox="1"/>
          <p:nvPr/>
        </p:nvSpPr>
        <p:spPr>
          <a:xfrm>
            <a:off x="762001" y="2590800"/>
            <a:ext cx="8305800" cy="3416320"/>
          </a:xfrm>
          <a:prstGeom prst="rect">
            <a:avLst/>
          </a:prstGeom>
          <a:noFill/>
        </p:spPr>
        <p:txBody>
          <a:bodyPr wrap="square" rtlCol="0">
            <a:spAutoFit/>
          </a:bodyPr>
          <a:lstStyle/>
          <a:p>
            <a:pPr marL="285750" indent="-285750" algn="just">
              <a:buFont typeface="Arial" panose="020B0604020202020204" pitchFamily="34" charset="0"/>
              <a:buChar char="•"/>
            </a:pPr>
            <a:r>
              <a:rPr lang="es-CL" sz="3600" b="1" dirty="0" smtClean="0"/>
              <a:t>Juicios de Interés General</a:t>
            </a:r>
          </a:p>
          <a:p>
            <a:pPr algn="just"/>
            <a:r>
              <a:rPr lang="es-CL" dirty="0" smtClean="0"/>
              <a:t>El servicio ha iniciado </a:t>
            </a:r>
            <a:r>
              <a:rPr lang="es-CL" b="1" dirty="0" smtClean="0"/>
              <a:t>63 Juicios de Interés General</a:t>
            </a:r>
            <a:r>
              <a:rPr lang="es-CL" dirty="0" smtClean="0"/>
              <a:t>, de ellos 21 se encuentran en tramitación y 42 están terminados. En los juicios terminados se lograron 27 resultados favorables para el Servicio y los consumidores, siendo condenados los proveedores a Multas (a beneficio fiscal) e indemnizaciones (a beneficio de los consumidores).</a:t>
            </a:r>
          </a:p>
          <a:p>
            <a:pPr marL="285750" indent="-285750" algn="just">
              <a:buFont typeface="Arial" panose="020B0604020202020204" pitchFamily="34" charset="0"/>
              <a:buChar char="•"/>
            </a:pPr>
            <a:r>
              <a:rPr lang="es-CL" sz="3600" b="1" dirty="0" smtClean="0"/>
              <a:t>Oficios</a:t>
            </a:r>
          </a:p>
          <a:p>
            <a:pPr algn="just"/>
            <a:r>
              <a:rPr lang="es-CL" dirty="0" smtClean="0"/>
              <a:t>En forma permanente el </a:t>
            </a:r>
            <a:r>
              <a:rPr lang="es-CL" dirty="0" err="1" smtClean="0"/>
              <a:t>Sernac</a:t>
            </a:r>
            <a:r>
              <a:rPr lang="es-CL" dirty="0" smtClean="0"/>
              <a:t> oficia a diversos proveedores financieros con la finalidad de que entreguen información necesaria para elaborar las estrategias y planes para la adecuada protección de los consumidores de créditos de consumo, así como también, para que ajusten sus productos y servicios ofrecidos a lo dispuesto en la Ley.</a:t>
            </a:r>
            <a:endParaRPr lang="es-CL" dirty="0"/>
          </a:p>
        </p:txBody>
      </p:sp>
    </p:spTree>
    <p:extLst>
      <p:ext uri="{BB962C8B-B14F-4D97-AF65-F5344CB8AC3E}">
        <p14:creationId xmlns:p14="http://schemas.microsoft.com/office/powerpoint/2010/main" val="28917248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93962" y="0"/>
            <a:ext cx="5695315" cy="5830570"/>
          </a:xfrm>
          <a:custGeom>
            <a:avLst/>
            <a:gdLst/>
            <a:ahLst/>
            <a:cxnLst/>
            <a:rect l="l" t="t" r="r" b="b"/>
            <a:pathLst>
              <a:path w="5695315" h="5830570">
                <a:moveTo>
                  <a:pt x="0" y="5830023"/>
                </a:moveTo>
                <a:lnTo>
                  <a:pt x="5694921" y="5830023"/>
                </a:lnTo>
                <a:lnTo>
                  <a:pt x="5694921" y="0"/>
                </a:lnTo>
                <a:lnTo>
                  <a:pt x="0" y="0"/>
                </a:lnTo>
                <a:lnTo>
                  <a:pt x="0" y="5830023"/>
                </a:lnTo>
                <a:close/>
              </a:path>
            </a:pathLst>
          </a:custGeom>
          <a:solidFill>
            <a:srgbClr val="006CB7"/>
          </a:solidFill>
        </p:spPr>
        <p:txBody>
          <a:bodyPr wrap="square" lIns="0" tIns="0" rIns="0" bIns="0" rtlCol="0"/>
          <a:lstStyle/>
          <a:p>
            <a:endParaRPr/>
          </a:p>
        </p:txBody>
      </p:sp>
      <p:sp>
        <p:nvSpPr>
          <p:cNvPr id="3" name="object 3"/>
          <p:cNvSpPr/>
          <p:nvPr/>
        </p:nvSpPr>
        <p:spPr>
          <a:xfrm>
            <a:off x="2393950" y="5857125"/>
            <a:ext cx="5695315" cy="302260"/>
          </a:xfrm>
          <a:custGeom>
            <a:avLst/>
            <a:gdLst/>
            <a:ahLst/>
            <a:cxnLst/>
            <a:rect l="l" t="t" r="r" b="b"/>
            <a:pathLst>
              <a:path w="5695315" h="302260">
                <a:moveTo>
                  <a:pt x="5694921" y="301942"/>
                </a:moveTo>
                <a:lnTo>
                  <a:pt x="0" y="301942"/>
                </a:lnTo>
                <a:lnTo>
                  <a:pt x="0" y="0"/>
                </a:lnTo>
                <a:lnTo>
                  <a:pt x="5694921" y="0"/>
                </a:lnTo>
                <a:lnTo>
                  <a:pt x="5694921" y="301942"/>
                </a:lnTo>
                <a:close/>
              </a:path>
            </a:pathLst>
          </a:custGeom>
          <a:solidFill>
            <a:srgbClr val="006CB7"/>
          </a:solidFill>
        </p:spPr>
        <p:txBody>
          <a:bodyPr wrap="square" lIns="0" tIns="0" rIns="0" bIns="0" rtlCol="0"/>
          <a:lstStyle/>
          <a:p>
            <a:endParaRPr/>
          </a:p>
        </p:txBody>
      </p:sp>
      <p:sp>
        <p:nvSpPr>
          <p:cNvPr id="4" name="object 4"/>
          <p:cNvSpPr/>
          <p:nvPr/>
        </p:nvSpPr>
        <p:spPr>
          <a:xfrm>
            <a:off x="2393950" y="6193675"/>
            <a:ext cx="5695315" cy="199390"/>
          </a:xfrm>
          <a:custGeom>
            <a:avLst/>
            <a:gdLst/>
            <a:ahLst/>
            <a:cxnLst/>
            <a:rect l="l" t="t" r="r" b="b"/>
            <a:pathLst>
              <a:path w="5695315" h="199389">
                <a:moveTo>
                  <a:pt x="5694921" y="198780"/>
                </a:moveTo>
                <a:lnTo>
                  <a:pt x="0" y="198780"/>
                </a:lnTo>
                <a:lnTo>
                  <a:pt x="0" y="0"/>
                </a:lnTo>
                <a:lnTo>
                  <a:pt x="5694921" y="0"/>
                </a:lnTo>
                <a:lnTo>
                  <a:pt x="5694921" y="198780"/>
                </a:lnTo>
                <a:close/>
              </a:path>
            </a:pathLst>
          </a:custGeom>
          <a:solidFill>
            <a:srgbClr val="006CB7"/>
          </a:solidFill>
        </p:spPr>
        <p:txBody>
          <a:bodyPr wrap="square" lIns="0" tIns="0" rIns="0" bIns="0" rtlCol="0"/>
          <a:lstStyle/>
          <a:p>
            <a:endParaRPr/>
          </a:p>
        </p:txBody>
      </p:sp>
      <p:sp>
        <p:nvSpPr>
          <p:cNvPr id="5" name="object 5"/>
          <p:cNvSpPr/>
          <p:nvPr/>
        </p:nvSpPr>
        <p:spPr>
          <a:xfrm>
            <a:off x="2393950" y="6422275"/>
            <a:ext cx="5695315" cy="149860"/>
          </a:xfrm>
          <a:custGeom>
            <a:avLst/>
            <a:gdLst/>
            <a:ahLst/>
            <a:cxnLst/>
            <a:rect l="l" t="t" r="r" b="b"/>
            <a:pathLst>
              <a:path w="5695315" h="149859">
                <a:moveTo>
                  <a:pt x="5694921" y="149644"/>
                </a:moveTo>
                <a:lnTo>
                  <a:pt x="0" y="149644"/>
                </a:lnTo>
                <a:lnTo>
                  <a:pt x="0" y="0"/>
                </a:lnTo>
                <a:lnTo>
                  <a:pt x="5694921" y="0"/>
                </a:lnTo>
                <a:lnTo>
                  <a:pt x="5694921" y="149644"/>
                </a:lnTo>
                <a:close/>
              </a:path>
            </a:pathLst>
          </a:custGeom>
          <a:solidFill>
            <a:srgbClr val="006CB7"/>
          </a:solidFill>
        </p:spPr>
        <p:txBody>
          <a:bodyPr wrap="square" lIns="0" tIns="0" rIns="0" bIns="0" rtlCol="0"/>
          <a:lstStyle/>
          <a:p>
            <a:endParaRPr/>
          </a:p>
        </p:txBody>
      </p:sp>
      <p:sp>
        <p:nvSpPr>
          <p:cNvPr id="6" name="object 6"/>
          <p:cNvSpPr/>
          <p:nvPr/>
        </p:nvSpPr>
        <p:spPr>
          <a:xfrm>
            <a:off x="2393950" y="6617779"/>
            <a:ext cx="5695315" cy="84455"/>
          </a:xfrm>
          <a:custGeom>
            <a:avLst/>
            <a:gdLst/>
            <a:ahLst/>
            <a:cxnLst/>
            <a:rect l="l" t="t" r="r" b="b"/>
            <a:pathLst>
              <a:path w="5695315" h="84454">
                <a:moveTo>
                  <a:pt x="5694921" y="84391"/>
                </a:moveTo>
                <a:lnTo>
                  <a:pt x="0" y="84391"/>
                </a:lnTo>
                <a:lnTo>
                  <a:pt x="0" y="0"/>
                </a:lnTo>
                <a:lnTo>
                  <a:pt x="5694921" y="0"/>
                </a:lnTo>
                <a:lnTo>
                  <a:pt x="5694921" y="84391"/>
                </a:lnTo>
                <a:close/>
              </a:path>
            </a:pathLst>
          </a:custGeom>
          <a:solidFill>
            <a:srgbClr val="006CB7"/>
          </a:solidFill>
        </p:spPr>
        <p:txBody>
          <a:bodyPr wrap="square" lIns="0" tIns="0" rIns="0" bIns="0" rtlCol="0"/>
          <a:lstStyle/>
          <a:p>
            <a:endParaRPr/>
          </a:p>
        </p:txBody>
      </p:sp>
      <p:sp>
        <p:nvSpPr>
          <p:cNvPr id="7" name="object 7"/>
          <p:cNvSpPr/>
          <p:nvPr/>
        </p:nvSpPr>
        <p:spPr>
          <a:xfrm>
            <a:off x="2393950" y="6779444"/>
            <a:ext cx="5695315" cy="0"/>
          </a:xfrm>
          <a:custGeom>
            <a:avLst/>
            <a:gdLst/>
            <a:ahLst/>
            <a:cxnLst/>
            <a:rect l="l" t="t" r="r" b="b"/>
            <a:pathLst>
              <a:path w="5695315">
                <a:moveTo>
                  <a:pt x="0" y="0"/>
                </a:moveTo>
                <a:lnTo>
                  <a:pt x="5694921" y="0"/>
                </a:lnTo>
              </a:path>
            </a:pathLst>
          </a:custGeom>
          <a:ln w="56603">
            <a:solidFill>
              <a:srgbClr val="006CB7"/>
            </a:solidFill>
          </a:ln>
        </p:spPr>
        <p:txBody>
          <a:bodyPr wrap="square" lIns="0" tIns="0" rIns="0" bIns="0" rtlCol="0"/>
          <a:lstStyle/>
          <a:p>
            <a:endParaRPr/>
          </a:p>
        </p:txBody>
      </p:sp>
      <p:sp>
        <p:nvSpPr>
          <p:cNvPr id="8" name="object 8"/>
          <p:cNvSpPr txBox="1">
            <a:spLocks noGrp="1"/>
          </p:cNvSpPr>
          <p:nvPr>
            <p:ph type="title"/>
          </p:nvPr>
        </p:nvSpPr>
        <p:spPr>
          <a:xfrm>
            <a:off x="3309278" y="1849022"/>
            <a:ext cx="3934158" cy="984885"/>
          </a:xfrm>
          <a:prstGeom prst="rect">
            <a:avLst/>
          </a:prstGeom>
        </p:spPr>
        <p:txBody>
          <a:bodyPr vert="horz" wrap="square" lIns="0" tIns="0" rIns="0" bIns="0" rtlCol="0">
            <a:spAutoFit/>
          </a:bodyPr>
          <a:lstStyle/>
          <a:p>
            <a:pPr marL="12700">
              <a:lnSpc>
                <a:spcPct val="100000"/>
              </a:lnSpc>
            </a:pPr>
            <a:r>
              <a:rPr sz="6400" b="0" spc="-195" dirty="0">
                <a:solidFill>
                  <a:srgbClr val="FFFFFF"/>
                </a:solidFill>
                <a:latin typeface="Market OT"/>
                <a:cs typeface="Market OT"/>
              </a:rPr>
              <a:t>G</a:t>
            </a:r>
            <a:r>
              <a:rPr sz="6400" b="0" spc="-165" dirty="0">
                <a:solidFill>
                  <a:srgbClr val="FFFFFF"/>
                </a:solidFill>
                <a:latin typeface="Market OT"/>
                <a:cs typeface="Market OT"/>
              </a:rPr>
              <a:t>r</a:t>
            </a:r>
            <a:r>
              <a:rPr sz="6400" b="0" spc="-114" dirty="0">
                <a:solidFill>
                  <a:srgbClr val="FFFFFF"/>
                </a:solidFill>
                <a:latin typeface="Market OT"/>
                <a:cs typeface="Market OT"/>
              </a:rPr>
              <a:t>aci</a:t>
            </a:r>
            <a:r>
              <a:rPr sz="6400" b="0" spc="-90" dirty="0">
                <a:solidFill>
                  <a:srgbClr val="FFFFFF"/>
                </a:solidFill>
                <a:latin typeface="Market OT"/>
                <a:cs typeface="Market OT"/>
              </a:rPr>
              <a:t>a</a:t>
            </a:r>
            <a:r>
              <a:rPr sz="6400" b="0" spc="-95" dirty="0">
                <a:solidFill>
                  <a:srgbClr val="FFFFFF"/>
                </a:solidFill>
                <a:latin typeface="Market OT"/>
                <a:cs typeface="Market OT"/>
              </a:rPr>
              <a:t>s</a:t>
            </a:r>
            <a:endParaRPr sz="6400" dirty="0">
              <a:latin typeface="Market OT"/>
              <a:cs typeface="Market OT"/>
            </a:endParaRPr>
          </a:p>
        </p:txBody>
      </p:sp>
      <p:sp>
        <p:nvSpPr>
          <p:cNvPr id="9" name="object 9"/>
          <p:cNvSpPr/>
          <p:nvPr/>
        </p:nvSpPr>
        <p:spPr>
          <a:xfrm>
            <a:off x="3736392"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0" name="object 10"/>
          <p:cNvSpPr/>
          <p:nvPr/>
        </p:nvSpPr>
        <p:spPr>
          <a:xfrm>
            <a:off x="3572854"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1" name="object 11"/>
          <p:cNvSpPr/>
          <p:nvPr/>
        </p:nvSpPr>
        <p:spPr>
          <a:xfrm>
            <a:off x="3409316"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2" name="object 12"/>
          <p:cNvSpPr/>
          <p:nvPr/>
        </p:nvSpPr>
        <p:spPr>
          <a:xfrm>
            <a:off x="3245778"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3" name="object 13"/>
          <p:cNvSpPr/>
          <p:nvPr/>
        </p:nvSpPr>
        <p:spPr>
          <a:xfrm>
            <a:off x="3082241"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4" name="object 14"/>
          <p:cNvSpPr/>
          <p:nvPr/>
        </p:nvSpPr>
        <p:spPr>
          <a:xfrm>
            <a:off x="2918703"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5" name="object 15"/>
          <p:cNvSpPr/>
          <p:nvPr/>
        </p:nvSpPr>
        <p:spPr>
          <a:xfrm>
            <a:off x="2755165"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6" name="object 16"/>
          <p:cNvSpPr/>
          <p:nvPr/>
        </p:nvSpPr>
        <p:spPr>
          <a:xfrm>
            <a:off x="2591628"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7" name="object 17"/>
          <p:cNvSpPr/>
          <p:nvPr/>
        </p:nvSpPr>
        <p:spPr>
          <a:xfrm>
            <a:off x="2428091"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8" name="object 18"/>
          <p:cNvSpPr/>
          <p:nvPr/>
        </p:nvSpPr>
        <p:spPr>
          <a:xfrm>
            <a:off x="7343474"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9" name="object 19"/>
          <p:cNvSpPr/>
          <p:nvPr/>
        </p:nvSpPr>
        <p:spPr>
          <a:xfrm>
            <a:off x="7179936"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20" name="object 20"/>
          <p:cNvSpPr/>
          <p:nvPr/>
        </p:nvSpPr>
        <p:spPr>
          <a:xfrm>
            <a:off x="7016398"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21" name="object 21"/>
          <p:cNvSpPr/>
          <p:nvPr/>
        </p:nvSpPr>
        <p:spPr>
          <a:xfrm>
            <a:off x="6852861"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22" name="object 22"/>
          <p:cNvSpPr/>
          <p:nvPr/>
        </p:nvSpPr>
        <p:spPr>
          <a:xfrm>
            <a:off x="6689323"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23" name="object 23"/>
          <p:cNvSpPr/>
          <p:nvPr/>
        </p:nvSpPr>
        <p:spPr>
          <a:xfrm>
            <a:off x="6525785"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24" name="object 24"/>
          <p:cNvSpPr/>
          <p:nvPr/>
        </p:nvSpPr>
        <p:spPr>
          <a:xfrm>
            <a:off x="6362247"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25" name="object 25"/>
          <p:cNvSpPr/>
          <p:nvPr/>
        </p:nvSpPr>
        <p:spPr>
          <a:xfrm>
            <a:off x="6198710"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26" name="object 26"/>
          <p:cNvSpPr/>
          <p:nvPr/>
        </p:nvSpPr>
        <p:spPr>
          <a:xfrm>
            <a:off x="6035173"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27" name="object 27"/>
          <p:cNvSpPr/>
          <p:nvPr/>
        </p:nvSpPr>
        <p:spPr>
          <a:xfrm>
            <a:off x="5871635"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28" name="object 28"/>
          <p:cNvSpPr/>
          <p:nvPr/>
        </p:nvSpPr>
        <p:spPr>
          <a:xfrm>
            <a:off x="5708097"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29" name="object 29"/>
          <p:cNvSpPr/>
          <p:nvPr/>
        </p:nvSpPr>
        <p:spPr>
          <a:xfrm>
            <a:off x="5544560"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30" name="object 30"/>
          <p:cNvSpPr/>
          <p:nvPr/>
        </p:nvSpPr>
        <p:spPr>
          <a:xfrm>
            <a:off x="5381023"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31" name="object 31"/>
          <p:cNvSpPr/>
          <p:nvPr/>
        </p:nvSpPr>
        <p:spPr>
          <a:xfrm>
            <a:off x="5217485"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32" name="object 32"/>
          <p:cNvSpPr/>
          <p:nvPr/>
        </p:nvSpPr>
        <p:spPr>
          <a:xfrm>
            <a:off x="5053947"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33" name="object 33"/>
          <p:cNvSpPr/>
          <p:nvPr/>
        </p:nvSpPr>
        <p:spPr>
          <a:xfrm>
            <a:off x="4890409"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34" name="object 34"/>
          <p:cNvSpPr/>
          <p:nvPr/>
        </p:nvSpPr>
        <p:spPr>
          <a:xfrm>
            <a:off x="4726871"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35" name="object 35"/>
          <p:cNvSpPr/>
          <p:nvPr/>
        </p:nvSpPr>
        <p:spPr>
          <a:xfrm>
            <a:off x="4563333"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36" name="object 36"/>
          <p:cNvSpPr/>
          <p:nvPr/>
        </p:nvSpPr>
        <p:spPr>
          <a:xfrm>
            <a:off x="4399796"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37" name="object 37"/>
          <p:cNvSpPr/>
          <p:nvPr/>
        </p:nvSpPr>
        <p:spPr>
          <a:xfrm>
            <a:off x="4236258"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38" name="object 38"/>
          <p:cNvSpPr/>
          <p:nvPr/>
        </p:nvSpPr>
        <p:spPr>
          <a:xfrm>
            <a:off x="4072722"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39" name="object 39"/>
          <p:cNvSpPr/>
          <p:nvPr/>
        </p:nvSpPr>
        <p:spPr>
          <a:xfrm>
            <a:off x="3909183" y="4263776"/>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40" name="object 40"/>
          <p:cNvSpPr/>
          <p:nvPr/>
        </p:nvSpPr>
        <p:spPr>
          <a:xfrm>
            <a:off x="3736392"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41" name="object 41"/>
          <p:cNvSpPr/>
          <p:nvPr/>
        </p:nvSpPr>
        <p:spPr>
          <a:xfrm>
            <a:off x="3572854"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42" name="object 42"/>
          <p:cNvSpPr/>
          <p:nvPr/>
        </p:nvSpPr>
        <p:spPr>
          <a:xfrm>
            <a:off x="3409316"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43" name="object 43"/>
          <p:cNvSpPr/>
          <p:nvPr/>
        </p:nvSpPr>
        <p:spPr>
          <a:xfrm>
            <a:off x="3245778"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44" name="object 44"/>
          <p:cNvSpPr/>
          <p:nvPr/>
        </p:nvSpPr>
        <p:spPr>
          <a:xfrm>
            <a:off x="3082241"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45" name="object 45"/>
          <p:cNvSpPr/>
          <p:nvPr/>
        </p:nvSpPr>
        <p:spPr>
          <a:xfrm>
            <a:off x="2918703"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46" name="object 46"/>
          <p:cNvSpPr/>
          <p:nvPr/>
        </p:nvSpPr>
        <p:spPr>
          <a:xfrm>
            <a:off x="2755165"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47" name="object 47"/>
          <p:cNvSpPr/>
          <p:nvPr/>
        </p:nvSpPr>
        <p:spPr>
          <a:xfrm>
            <a:off x="2591628"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48" name="object 48"/>
          <p:cNvSpPr/>
          <p:nvPr/>
        </p:nvSpPr>
        <p:spPr>
          <a:xfrm>
            <a:off x="2428091"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49" name="object 49"/>
          <p:cNvSpPr/>
          <p:nvPr/>
        </p:nvSpPr>
        <p:spPr>
          <a:xfrm>
            <a:off x="7343474"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50" name="object 50"/>
          <p:cNvSpPr/>
          <p:nvPr/>
        </p:nvSpPr>
        <p:spPr>
          <a:xfrm>
            <a:off x="7179936"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51" name="object 51"/>
          <p:cNvSpPr/>
          <p:nvPr/>
        </p:nvSpPr>
        <p:spPr>
          <a:xfrm>
            <a:off x="7016398"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52" name="object 52"/>
          <p:cNvSpPr/>
          <p:nvPr/>
        </p:nvSpPr>
        <p:spPr>
          <a:xfrm>
            <a:off x="6852861"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53" name="object 53"/>
          <p:cNvSpPr/>
          <p:nvPr/>
        </p:nvSpPr>
        <p:spPr>
          <a:xfrm>
            <a:off x="6689323"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54" name="object 54"/>
          <p:cNvSpPr/>
          <p:nvPr/>
        </p:nvSpPr>
        <p:spPr>
          <a:xfrm>
            <a:off x="6525785"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55" name="object 55"/>
          <p:cNvSpPr/>
          <p:nvPr/>
        </p:nvSpPr>
        <p:spPr>
          <a:xfrm>
            <a:off x="6362247"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56" name="object 56"/>
          <p:cNvSpPr/>
          <p:nvPr/>
        </p:nvSpPr>
        <p:spPr>
          <a:xfrm>
            <a:off x="6198710"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57" name="object 57"/>
          <p:cNvSpPr/>
          <p:nvPr/>
        </p:nvSpPr>
        <p:spPr>
          <a:xfrm>
            <a:off x="6035173"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58" name="object 58"/>
          <p:cNvSpPr/>
          <p:nvPr/>
        </p:nvSpPr>
        <p:spPr>
          <a:xfrm>
            <a:off x="5871635"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59" name="object 59"/>
          <p:cNvSpPr/>
          <p:nvPr/>
        </p:nvSpPr>
        <p:spPr>
          <a:xfrm>
            <a:off x="5708097"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60" name="object 60"/>
          <p:cNvSpPr/>
          <p:nvPr/>
        </p:nvSpPr>
        <p:spPr>
          <a:xfrm>
            <a:off x="5544560"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61" name="object 61"/>
          <p:cNvSpPr/>
          <p:nvPr/>
        </p:nvSpPr>
        <p:spPr>
          <a:xfrm>
            <a:off x="5381023"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62" name="object 62"/>
          <p:cNvSpPr/>
          <p:nvPr/>
        </p:nvSpPr>
        <p:spPr>
          <a:xfrm>
            <a:off x="5217485"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63" name="object 63"/>
          <p:cNvSpPr/>
          <p:nvPr/>
        </p:nvSpPr>
        <p:spPr>
          <a:xfrm>
            <a:off x="5053947"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64" name="object 64"/>
          <p:cNvSpPr/>
          <p:nvPr/>
        </p:nvSpPr>
        <p:spPr>
          <a:xfrm>
            <a:off x="4890409"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65" name="object 65"/>
          <p:cNvSpPr/>
          <p:nvPr/>
        </p:nvSpPr>
        <p:spPr>
          <a:xfrm>
            <a:off x="4726871"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66" name="object 66"/>
          <p:cNvSpPr/>
          <p:nvPr/>
        </p:nvSpPr>
        <p:spPr>
          <a:xfrm>
            <a:off x="4563333"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67" name="object 67"/>
          <p:cNvSpPr/>
          <p:nvPr/>
        </p:nvSpPr>
        <p:spPr>
          <a:xfrm>
            <a:off x="4399796"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68" name="object 68"/>
          <p:cNvSpPr/>
          <p:nvPr/>
        </p:nvSpPr>
        <p:spPr>
          <a:xfrm>
            <a:off x="4236258"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69" name="object 69"/>
          <p:cNvSpPr/>
          <p:nvPr/>
        </p:nvSpPr>
        <p:spPr>
          <a:xfrm>
            <a:off x="4072722"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70" name="object 70"/>
          <p:cNvSpPr/>
          <p:nvPr/>
        </p:nvSpPr>
        <p:spPr>
          <a:xfrm>
            <a:off x="3909183" y="457404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71" name="object 71"/>
          <p:cNvSpPr/>
          <p:nvPr/>
        </p:nvSpPr>
        <p:spPr>
          <a:xfrm>
            <a:off x="3736392"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72" name="object 72"/>
          <p:cNvSpPr/>
          <p:nvPr/>
        </p:nvSpPr>
        <p:spPr>
          <a:xfrm>
            <a:off x="3572854"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73" name="object 73"/>
          <p:cNvSpPr/>
          <p:nvPr/>
        </p:nvSpPr>
        <p:spPr>
          <a:xfrm>
            <a:off x="3409316"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74" name="object 74"/>
          <p:cNvSpPr/>
          <p:nvPr/>
        </p:nvSpPr>
        <p:spPr>
          <a:xfrm>
            <a:off x="3245778"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75" name="object 75"/>
          <p:cNvSpPr/>
          <p:nvPr/>
        </p:nvSpPr>
        <p:spPr>
          <a:xfrm>
            <a:off x="3082241"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76" name="object 76"/>
          <p:cNvSpPr/>
          <p:nvPr/>
        </p:nvSpPr>
        <p:spPr>
          <a:xfrm>
            <a:off x="2918703"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77" name="object 77"/>
          <p:cNvSpPr/>
          <p:nvPr/>
        </p:nvSpPr>
        <p:spPr>
          <a:xfrm>
            <a:off x="2755165"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78" name="object 78"/>
          <p:cNvSpPr/>
          <p:nvPr/>
        </p:nvSpPr>
        <p:spPr>
          <a:xfrm>
            <a:off x="2591628"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79" name="object 79"/>
          <p:cNvSpPr/>
          <p:nvPr/>
        </p:nvSpPr>
        <p:spPr>
          <a:xfrm>
            <a:off x="2428091"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80" name="object 80"/>
          <p:cNvSpPr/>
          <p:nvPr/>
        </p:nvSpPr>
        <p:spPr>
          <a:xfrm>
            <a:off x="7343474"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81" name="object 81"/>
          <p:cNvSpPr/>
          <p:nvPr/>
        </p:nvSpPr>
        <p:spPr>
          <a:xfrm>
            <a:off x="7179936"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82" name="object 82"/>
          <p:cNvSpPr/>
          <p:nvPr/>
        </p:nvSpPr>
        <p:spPr>
          <a:xfrm>
            <a:off x="7016398"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83" name="object 83"/>
          <p:cNvSpPr/>
          <p:nvPr/>
        </p:nvSpPr>
        <p:spPr>
          <a:xfrm>
            <a:off x="6852861"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84" name="object 84"/>
          <p:cNvSpPr/>
          <p:nvPr/>
        </p:nvSpPr>
        <p:spPr>
          <a:xfrm>
            <a:off x="6689323"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85" name="object 85"/>
          <p:cNvSpPr/>
          <p:nvPr/>
        </p:nvSpPr>
        <p:spPr>
          <a:xfrm>
            <a:off x="6525785"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86" name="object 86"/>
          <p:cNvSpPr/>
          <p:nvPr/>
        </p:nvSpPr>
        <p:spPr>
          <a:xfrm>
            <a:off x="6362247"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87" name="object 87"/>
          <p:cNvSpPr/>
          <p:nvPr/>
        </p:nvSpPr>
        <p:spPr>
          <a:xfrm>
            <a:off x="6198710"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88" name="object 88"/>
          <p:cNvSpPr/>
          <p:nvPr/>
        </p:nvSpPr>
        <p:spPr>
          <a:xfrm>
            <a:off x="6035173"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89" name="object 89"/>
          <p:cNvSpPr/>
          <p:nvPr/>
        </p:nvSpPr>
        <p:spPr>
          <a:xfrm>
            <a:off x="5871635"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90" name="object 90"/>
          <p:cNvSpPr/>
          <p:nvPr/>
        </p:nvSpPr>
        <p:spPr>
          <a:xfrm>
            <a:off x="5708097"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91" name="object 91"/>
          <p:cNvSpPr/>
          <p:nvPr/>
        </p:nvSpPr>
        <p:spPr>
          <a:xfrm>
            <a:off x="5544560"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92" name="object 92"/>
          <p:cNvSpPr/>
          <p:nvPr/>
        </p:nvSpPr>
        <p:spPr>
          <a:xfrm>
            <a:off x="5381023"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93" name="object 93"/>
          <p:cNvSpPr/>
          <p:nvPr/>
        </p:nvSpPr>
        <p:spPr>
          <a:xfrm>
            <a:off x="5217485"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94" name="object 94"/>
          <p:cNvSpPr/>
          <p:nvPr/>
        </p:nvSpPr>
        <p:spPr>
          <a:xfrm>
            <a:off x="5053947"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95" name="object 95"/>
          <p:cNvSpPr/>
          <p:nvPr/>
        </p:nvSpPr>
        <p:spPr>
          <a:xfrm>
            <a:off x="4890409"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96" name="object 96"/>
          <p:cNvSpPr/>
          <p:nvPr/>
        </p:nvSpPr>
        <p:spPr>
          <a:xfrm>
            <a:off x="4726871"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97" name="object 97"/>
          <p:cNvSpPr/>
          <p:nvPr/>
        </p:nvSpPr>
        <p:spPr>
          <a:xfrm>
            <a:off x="4563333"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98" name="object 98"/>
          <p:cNvSpPr/>
          <p:nvPr/>
        </p:nvSpPr>
        <p:spPr>
          <a:xfrm>
            <a:off x="4399796"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99" name="object 99"/>
          <p:cNvSpPr/>
          <p:nvPr/>
        </p:nvSpPr>
        <p:spPr>
          <a:xfrm>
            <a:off x="4236258"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00" name="object 100"/>
          <p:cNvSpPr/>
          <p:nvPr/>
        </p:nvSpPr>
        <p:spPr>
          <a:xfrm>
            <a:off x="4072722"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01" name="object 101"/>
          <p:cNvSpPr/>
          <p:nvPr/>
        </p:nvSpPr>
        <p:spPr>
          <a:xfrm>
            <a:off x="3909183" y="487279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02" name="object 102"/>
          <p:cNvSpPr/>
          <p:nvPr/>
        </p:nvSpPr>
        <p:spPr>
          <a:xfrm>
            <a:off x="3736392"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03" name="object 103"/>
          <p:cNvSpPr/>
          <p:nvPr/>
        </p:nvSpPr>
        <p:spPr>
          <a:xfrm>
            <a:off x="3572854"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04" name="object 104"/>
          <p:cNvSpPr/>
          <p:nvPr/>
        </p:nvSpPr>
        <p:spPr>
          <a:xfrm>
            <a:off x="3409316"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05" name="object 105"/>
          <p:cNvSpPr/>
          <p:nvPr/>
        </p:nvSpPr>
        <p:spPr>
          <a:xfrm>
            <a:off x="3245778"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06" name="object 106"/>
          <p:cNvSpPr/>
          <p:nvPr/>
        </p:nvSpPr>
        <p:spPr>
          <a:xfrm>
            <a:off x="3082241"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07" name="object 107"/>
          <p:cNvSpPr/>
          <p:nvPr/>
        </p:nvSpPr>
        <p:spPr>
          <a:xfrm>
            <a:off x="2918703"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08" name="object 108"/>
          <p:cNvSpPr/>
          <p:nvPr/>
        </p:nvSpPr>
        <p:spPr>
          <a:xfrm>
            <a:off x="2755165"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09" name="object 109"/>
          <p:cNvSpPr/>
          <p:nvPr/>
        </p:nvSpPr>
        <p:spPr>
          <a:xfrm>
            <a:off x="2591628"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10" name="object 110"/>
          <p:cNvSpPr/>
          <p:nvPr/>
        </p:nvSpPr>
        <p:spPr>
          <a:xfrm>
            <a:off x="2428091"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11" name="object 111"/>
          <p:cNvSpPr/>
          <p:nvPr/>
        </p:nvSpPr>
        <p:spPr>
          <a:xfrm>
            <a:off x="7343474"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12" name="object 112"/>
          <p:cNvSpPr/>
          <p:nvPr/>
        </p:nvSpPr>
        <p:spPr>
          <a:xfrm>
            <a:off x="7179936"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13" name="object 113"/>
          <p:cNvSpPr/>
          <p:nvPr/>
        </p:nvSpPr>
        <p:spPr>
          <a:xfrm>
            <a:off x="7016398"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14" name="object 114"/>
          <p:cNvSpPr/>
          <p:nvPr/>
        </p:nvSpPr>
        <p:spPr>
          <a:xfrm>
            <a:off x="6852861"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15" name="object 115"/>
          <p:cNvSpPr/>
          <p:nvPr/>
        </p:nvSpPr>
        <p:spPr>
          <a:xfrm>
            <a:off x="6689323"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16" name="object 116"/>
          <p:cNvSpPr/>
          <p:nvPr/>
        </p:nvSpPr>
        <p:spPr>
          <a:xfrm>
            <a:off x="6525785"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17" name="object 117"/>
          <p:cNvSpPr/>
          <p:nvPr/>
        </p:nvSpPr>
        <p:spPr>
          <a:xfrm>
            <a:off x="6362247"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18" name="object 118"/>
          <p:cNvSpPr/>
          <p:nvPr/>
        </p:nvSpPr>
        <p:spPr>
          <a:xfrm>
            <a:off x="6198710"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19" name="object 119"/>
          <p:cNvSpPr/>
          <p:nvPr/>
        </p:nvSpPr>
        <p:spPr>
          <a:xfrm>
            <a:off x="6035173"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20" name="object 120"/>
          <p:cNvSpPr/>
          <p:nvPr/>
        </p:nvSpPr>
        <p:spPr>
          <a:xfrm>
            <a:off x="5871635"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21" name="object 121"/>
          <p:cNvSpPr/>
          <p:nvPr/>
        </p:nvSpPr>
        <p:spPr>
          <a:xfrm>
            <a:off x="5708097"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22" name="object 122"/>
          <p:cNvSpPr/>
          <p:nvPr/>
        </p:nvSpPr>
        <p:spPr>
          <a:xfrm>
            <a:off x="5544560"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23" name="object 123"/>
          <p:cNvSpPr/>
          <p:nvPr/>
        </p:nvSpPr>
        <p:spPr>
          <a:xfrm>
            <a:off x="5381023"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24" name="object 124"/>
          <p:cNvSpPr/>
          <p:nvPr/>
        </p:nvSpPr>
        <p:spPr>
          <a:xfrm>
            <a:off x="5217485"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25" name="object 125"/>
          <p:cNvSpPr/>
          <p:nvPr/>
        </p:nvSpPr>
        <p:spPr>
          <a:xfrm>
            <a:off x="5053947"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26" name="object 126"/>
          <p:cNvSpPr/>
          <p:nvPr/>
        </p:nvSpPr>
        <p:spPr>
          <a:xfrm>
            <a:off x="4890409"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27" name="object 127"/>
          <p:cNvSpPr/>
          <p:nvPr/>
        </p:nvSpPr>
        <p:spPr>
          <a:xfrm>
            <a:off x="4726871"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28" name="object 128"/>
          <p:cNvSpPr/>
          <p:nvPr/>
        </p:nvSpPr>
        <p:spPr>
          <a:xfrm>
            <a:off x="4563333"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29" name="object 129"/>
          <p:cNvSpPr/>
          <p:nvPr/>
        </p:nvSpPr>
        <p:spPr>
          <a:xfrm>
            <a:off x="4399796"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30" name="object 130"/>
          <p:cNvSpPr/>
          <p:nvPr/>
        </p:nvSpPr>
        <p:spPr>
          <a:xfrm>
            <a:off x="4236258"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31" name="object 131"/>
          <p:cNvSpPr/>
          <p:nvPr/>
        </p:nvSpPr>
        <p:spPr>
          <a:xfrm>
            <a:off x="4072722"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32" name="object 132"/>
          <p:cNvSpPr/>
          <p:nvPr/>
        </p:nvSpPr>
        <p:spPr>
          <a:xfrm>
            <a:off x="3909183" y="517248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33" name="object 133"/>
          <p:cNvSpPr/>
          <p:nvPr/>
        </p:nvSpPr>
        <p:spPr>
          <a:xfrm>
            <a:off x="3736392"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34" name="object 134"/>
          <p:cNvSpPr/>
          <p:nvPr/>
        </p:nvSpPr>
        <p:spPr>
          <a:xfrm>
            <a:off x="3572854"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35" name="object 135"/>
          <p:cNvSpPr/>
          <p:nvPr/>
        </p:nvSpPr>
        <p:spPr>
          <a:xfrm>
            <a:off x="3409316"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36" name="object 136"/>
          <p:cNvSpPr/>
          <p:nvPr/>
        </p:nvSpPr>
        <p:spPr>
          <a:xfrm>
            <a:off x="3245778"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37" name="object 137"/>
          <p:cNvSpPr/>
          <p:nvPr/>
        </p:nvSpPr>
        <p:spPr>
          <a:xfrm>
            <a:off x="3082241"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38" name="object 138"/>
          <p:cNvSpPr/>
          <p:nvPr/>
        </p:nvSpPr>
        <p:spPr>
          <a:xfrm>
            <a:off x="2918703"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39" name="object 139"/>
          <p:cNvSpPr/>
          <p:nvPr/>
        </p:nvSpPr>
        <p:spPr>
          <a:xfrm>
            <a:off x="2755165"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40" name="object 140"/>
          <p:cNvSpPr/>
          <p:nvPr/>
        </p:nvSpPr>
        <p:spPr>
          <a:xfrm>
            <a:off x="2591628"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41" name="object 141"/>
          <p:cNvSpPr/>
          <p:nvPr/>
        </p:nvSpPr>
        <p:spPr>
          <a:xfrm>
            <a:off x="2428091"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42" name="object 142"/>
          <p:cNvSpPr/>
          <p:nvPr/>
        </p:nvSpPr>
        <p:spPr>
          <a:xfrm>
            <a:off x="7343474"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43" name="object 143"/>
          <p:cNvSpPr/>
          <p:nvPr/>
        </p:nvSpPr>
        <p:spPr>
          <a:xfrm>
            <a:off x="7179936"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44" name="object 144"/>
          <p:cNvSpPr/>
          <p:nvPr/>
        </p:nvSpPr>
        <p:spPr>
          <a:xfrm>
            <a:off x="7016398"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45" name="object 145"/>
          <p:cNvSpPr/>
          <p:nvPr/>
        </p:nvSpPr>
        <p:spPr>
          <a:xfrm>
            <a:off x="6852861"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46" name="object 146"/>
          <p:cNvSpPr/>
          <p:nvPr/>
        </p:nvSpPr>
        <p:spPr>
          <a:xfrm>
            <a:off x="6689323"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47" name="object 147"/>
          <p:cNvSpPr/>
          <p:nvPr/>
        </p:nvSpPr>
        <p:spPr>
          <a:xfrm>
            <a:off x="6525785"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48" name="object 148"/>
          <p:cNvSpPr/>
          <p:nvPr/>
        </p:nvSpPr>
        <p:spPr>
          <a:xfrm>
            <a:off x="6362247"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49" name="object 149"/>
          <p:cNvSpPr/>
          <p:nvPr/>
        </p:nvSpPr>
        <p:spPr>
          <a:xfrm>
            <a:off x="6198710"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50" name="object 150"/>
          <p:cNvSpPr/>
          <p:nvPr/>
        </p:nvSpPr>
        <p:spPr>
          <a:xfrm>
            <a:off x="6035173"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51" name="object 151"/>
          <p:cNvSpPr/>
          <p:nvPr/>
        </p:nvSpPr>
        <p:spPr>
          <a:xfrm>
            <a:off x="5871635"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52" name="object 152"/>
          <p:cNvSpPr/>
          <p:nvPr/>
        </p:nvSpPr>
        <p:spPr>
          <a:xfrm>
            <a:off x="5708097"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53" name="object 153"/>
          <p:cNvSpPr/>
          <p:nvPr/>
        </p:nvSpPr>
        <p:spPr>
          <a:xfrm>
            <a:off x="5544560"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54" name="object 154"/>
          <p:cNvSpPr/>
          <p:nvPr/>
        </p:nvSpPr>
        <p:spPr>
          <a:xfrm>
            <a:off x="5381023"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55" name="object 155"/>
          <p:cNvSpPr/>
          <p:nvPr/>
        </p:nvSpPr>
        <p:spPr>
          <a:xfrm>
            <a:off x="5217485"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56" name="object 156"/>
          <p:cNvSpPr/>
          <p:nvPr/>
        </p:nvSpPr>
        <p:spPr>
          <a:xfrm>
            <a:off x="5053947"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57" name="object 157"/>
          <p:cNvSpPr/>
          <p:nvPr/>
        </p:nvSpPr>
        <p:spPr>
          <a:xfrm>
            <a:off x="4890409"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58" name="object 158"/>
          <p:cNvSpPr/>
          <p:nvPr/>
        </p:nvSpPr>
        <p:spPr>
          <a:xfrm>
            <a:off x="4726871"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59" name="object 159"/>
          <p:cNvSpPr/>
          <p:nvPr/>
        </p:nvSpPr>
        <p:spPr>
          <a:xfrm>
            <a:off x="4563333"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60" name="object 160"/>
          <p:cNvSpPr/>
          <p:nvPr/>
        </p:nvSpPr>
        <p:spPr>
          <a:xfrm>
            <a:off x="4399796"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61" name="object 161"/>
          <p:cNvSpPr/>
          <p:nvPr/>
        </p:nvSpPr>
        <p:spPr>
          <a:xfrm>
            <a:off x="4236258"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62" name="object 162"/>
          <p:cNvSpPr/>
          <p:nvPr/>
        </p:nvSpPr>
        <p:spPr>
          <a:xfrm>
            <a:off x="4072722"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63" name="object 163"/>
          <p:cNvSpPr/>
          <p:nvPr/>
        </p:nvSpPr>
        <p:spPr>
          <a:xfrm>
            <a:off x="3909183" y="5471240"/>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64" name="object 164"/>
          <p:cNvSpPr/>
          <p:nvPr/>
        </p:nvSpPr>
        <p:spPr>
          <a:xfrm>
            <a:off x="7998841" y="4269474"/>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65" name="object 165"/>
          <p:cNvSpPr/>
          <p:nvPr/>
        </p:nvSpPr>
        <p:spPr>
          <a:xfrm>
            <a:off x="7835303" y="4269474"/>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66" name="object 166"/>
          <p:cNvSpPr/>
          <p:nvPr/>
        </p:nvSpPr>
        <p:spPr>
          <a:xfrm>
            <a:off x="7671766" y="4269474"/>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67" name="object 167"/>
          <p:cNvSpPr/>
          <p:nvPr/>
        </p:nvSpPr>
        <p:spPr>
          <a:xfrm>
            <a:off x="7508226" y="4269474"/>
            <a:ext cx="63500" cy="63500"/>
          </a:xfrm>
          <a:custGeom>
            <a:avLst/>
            <a:gdLst/>
            <a:ahLst/>
            <a:cxnLst/>
            <a:rect l="l" t="t" r="r" b="b"/>
            <a:pathLst>
              <a:path w="63500" h="63500">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68" name="object 168"/>
          <p:cNvSpPr/>
          <p:nvPr/>
        </p:nvSpPr>
        <p:spPr>
          <a:xfrm>
            <a:off x="7998841" y="457974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69" name="object 169"/>
          <p:cNvSpPr/>
          <p:nvPr/>
        </p:nvSpPr>
        <p:spPr>
          <a:xfrm>
            <a:off x="7835303" y="457974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70" name="object 170"/>
          <p:cNvSpPr/>
          <p:nvPr/>
        </p:nvSpPr>
        <p:spPr>
          <a:xfrm>
            <a:off x="7671766" y="457974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71" name="object 171"/>
          <p:cNvSpPr/>
          <p:nvPr/>
        </p:nvSpPr>
        <p:spPr>
          <a:xfrm>
            <a:off x="7508226" y="4579745"/>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72" name="object 172"/>
          <p:cNvSpPr/>
          <p:nvPr/>
        </p:nvSpPr>
        <p:spPr>
          <a:xfrm>
            <a:off x="7998841" y="487849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73" name="object 173"/>
          <p:cNvSpPr/>
          <p:nvPr/>
        </p:nvSpPr>
        <p:spPr>
          <a:xfrm>
            <a:off x="7835303" y="487849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74" name="object 174"/>
          <p:cNvSpPr/>
          <p:nvPr/>
        </p:nvSpPr>
        <p:spPr>
          <a:xfrm>
            <a:off x="7671766" y="487849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75" name="object 175"/>
          <p:cNvSpPr/>
          <p:nvPr/>
        </p:nvSpPr>
        <p:spPr>
          <a:xfrm>
            <a:off x="7508226" y="4878497"/>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76" name="object 176"/>
          <p:cNvSpPr/>
          <p:nvPr/>
        </p:nvSpPr>
        <p:spPr>
          <a:xfrm>
            <a:off x="7998841" y="517818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77" name="object 177"/>
          <p:cNvSpPr/>
          <p:nvPr/>
        </p:nvSpPr>
        <p:spPr>
          <a:xfrm>
            <a:off x="7835303" y="517818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78" name="object 178"/>
          <p:cNvSpPr/>
          <p:nvPr/>
        </p:nvSpPr>
        <p:spPr>
          <a:xfrm>
            <a:off x="7671766" y="517818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79" name="object 179"/>
          <p:cNvSpPr/>
          <p:nvPr/>
        </p:nvSpPr>
        <p:spPr>
          <a:xfrm>
            <a:off x="7508226" y="5178186"/>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80" name="object 180"/>
          <p:cNvSpPr/>
          <p:nvPr/>
        </p:nvSpPr>
        <p:spPr>
          <a:xfrm>
            <a:off x="7998841" y="547693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81" name="object 181"/>
          <p:cNvSpPr/>
          <p:nvPr/>
        </p:nvSpPr>
        <p:spPr>
          <a:xfrm>
            <a:off x="7835303" y="547693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82" name="object 182"/>
          <p:cNvSpPr/>
          <p:nvPr/>
        </p:nvSpPr>
        <p:spPr>
          <a:xfrm>
            <a:off x="7671766" y="547693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83" name="object 183"/>
          <p:cNvSpPr/>
          <p:nvPr/>
        </p:nvSpPr>
        <p:spPr>
          <a:xfrm>
            <a:off x="7508226" y="5476938"/>
            <a:ext cx="63500" cy="62865"/>
          </a:xfrm>
          <a:custGeom>
            <a:avLst/>
            <a:gdLst/>
            <a:ahLst/>
            <a:cxnLst/>
            <a:rect l="l" t="t" r="r" b="b"/>
            <a:pathLst>
              <a:path w="63500" h="62864">
                <a:moveTo>
                  <a:pt x="31445" y="0"/>
                </a:moveTo>
                <a:lnTo>
                  <a:pt x="19207" y="2469"/>
                </a:lnTo>
                <a:lnTo>
                  <a:pt x="9212" y="9205"/>
                </a:lnTo>
                <a:lnTo>
                  <a:pt x="2471" y="19197"/>
                </a:lnTo>
                <a:lnTo>
                  <a:pt x="0" y="31432"/>
                </a:lnTo>
                <a:lnTo>
                  <a:pt x="2471" y="43675"/>
                </a:lnTo>
                <a:lnTo>
                  <a:pt x="9212" y="53670"/>
                </a:lnTo>
                <a:lnTo>
                  <a:pt x="19207" y="60407"/>
                </a:lnTo>
                <a:lnTo>
                  <a:pt x="31445" y="62877"/>
                </a:lnTo>
                <a:lnTo>
                  <a:pt x="43682" y="60407"/>
                </a:lnTo>
                <a:lnTo>
                  <a:pt x="53678" y="53670"/>
                </a:lnTo>
                <a:lnTo>
                  <a:pt x="60418" y="43675"/>
                </a:lnTo>
                <a:lnTo>
                  <a:pt x="62890" y="31432"/>
                </a:lnTo>
                <a:lnTo>
                  <a:pt x="60418" y="19197"/>
                </a:lnTo>
                <a:lnTo>
                  <a:pt x="53678" y="9205"/>
                </a:lnTo>
                <a:lnTo>
                  <a:pt x="43682" y="2469"/>
                </a:lnTo>
                <a:lnTo>
                  <a:pt x="31445" y="0"/>
                </a:lnTo>
                <a:close/>
              </a:path>
            </a:pathLst>
          </a:custGeom>
          <a:solidFill>
            <a:srgbClr val="05B9ED"/>
          </a:solidFill>
        </p:spPr>
        <p:txBody>
          <a:bodyPr wrap="square" lIns="0" tIns="0" rIns="0" bIns="0" rtlCol="0"/>
          <a:lstStyle/>
          <a:p>
            <a:endParaRPr/>
          </a:p>
        </p:txBody>
      </p:sp>
      <p:sp>
        <p:nvSpPr>
          <p:cNvPr id="184" name="object 184"/>
          <p:cNvSpPr/>
          <p:nvPr/>
        </p:nvSpPr>
        <p:spPr>
          <a:xfrm>
            <a:off x="4727359" y="7576108"/>
            <a:ext cx="3389629" cy="179070"/>
          </a:xfrm>
          <a:custGeom>
            <a:avLst/>
            <a:gdLst/>
            <a:ahLst/>
            <a:cxnLst/>
            <a:rect l="l" t="t" r="r" b="b"/>
            <a:pathLst>
              <a:path w="3389629" h="179070">
                <a:moveTo>
                  <a:pt x="3389401" y="178968"/>
                </a:moveTo>
                <a:lnTo>
                  <a:pt x="0" y="178968"/>
                </a:lnTo>
                <a:lnTo>
                  <a:pt x="0" y="0"/>
                </a:lnTo>
                <a:lnTo>
                  <a:pt x="3389401" y="0"/>
                </a:lnTo>
                <a:lnTo>
                  <a:pt x="3389401" y="178968"/>
                </a:lnTo>
                <a:close/>
              </a:path>
            </a:pathLst>
          </a:custGeom>
          <a:solidFill>
            <a:srgbClr val="EF4044"/>
          </a:solidFill>
        </p:spPr>
        <p:txBody>
          <a:bodyPr wrap="square" lIns="0" tIns="0" rIns="0" bIns="0" rtlCol="0"/>
          <a:lstStyle/>
          <a:p>
            <a:endParaRPr/>
          </a:p>
        </p:txBody>
      </p:sp>
      <p:sp>
        <p:nvSpPr>
          <p:cNvPr id="185" name="object 185"/>
          <p:cNvSpPr/>
          <p:nvPr/>
        </p:nvSpPr>
        <p:spPr>
          <a:xfrm>
            <a:off x="2389466" y="7576108"/>
            <a:ext cx="2338070" cy="179070"/>
          </a:xfrm>
          <a:custGeom>
            <a:avLst/>
            <a:gdLst/>
            <a:ahLst/>
            <a:cxnLst/>
            <a:rect l="l" t="t" r="r" b="b"/>
            <a:pathLst>
              <a:path w="2338070" h="179070">
                <a:moveTo>
                  <a:pt x="2337892" y="178968"/>
                </a:moveTo>
                <a:lnTo>
                  <a:pt x="0" y="178968"/>
                </a:lnTo>
                <a:lnTo>
                  <a:pt x="0" y="0"/>
                </a:lnTo>
                <a:lnTo>
                  <a:pt x="2337892" y="0"/>
                </a:lnTo>
                <a:lnTo>
                  <a:pt x="2337892" y="178968"/>
                </a:lnTo>
                <a:close/>
              </a:path>
            </a:pathLst>
          </a:custGeom>
          <a:solidFill>
            <a:srgbClr val="006CB7"/>
          </a:solidFill>
        </p:spPr>
        <p:txBody>
          <a:bodyPr wrap="square" lIns="0" tIns="0" rIns="0" bIns="0" rtlCol="0"/>
          <a:lstStyle/>
          <a:p>
            <a:endParaRPr/>
          </a:p>
        </p:txBody>
      </p:sp>
      <p:sp>
        <p:nvSpPr>
          <p:cNvPr id="186" name="object 186"/>
          <p:cNvSpPr/>
          <p:nvPr/>
        </p:nvSpPr>
        <p:spPr>
          <a:xfrm>
            <a:off x="3564662" y="933552"/>
            <a:ext cx="0" cy="0"/>
          </a:xfrm>
          <a:custGeom>
            <a:avLst/>
            <a:gdLst/>
            <a:ahLst/>
            <a:cxnLst/>
            <a:rect l="l" t="t" r="r" b="b"/>
            <a:pathLst>
              <a:path>
                <a:moveTo>
                  <a:pt x="0" y="0"/>
                </a:moveTo>
                <a:lnTo>
                  <a:pt x="0" y="0"/>
                </a:lnTo>
              </a:path>
            </a:pathLst>
          </a:custGeom>
          <a:ln w="15430">
            <a:solidFill>
              <a:srgbClr val="FFFFFF"/>
            </a:solidFill>
          </a:ln>
        </p:spPr>
        <p:txBody>
          <a:bodyPr wrap="square" lIns="0" tIns="0" rIns="0" bIns="0" rtlCol="0"/>
          <a:lstStyle/>
          <a:p>
            <a:endParaRPr/>
          </a:p>
        </p:txBody>
      </p:sp>
      <p:sp>
        <p:nvSpPr>
          <p:cNvPr id="187" name="object 187"/>
          <p:cNvSpPr/>
          <p:nvPr/>
        </p:nvSpPr>
        <p:spPr>
          <a:xfrm>
            <a:off x="3659329" y="933552"/>
            <a:ext cx="3218815" cy="0"/>
          </a:xfrm>
          <a:custGeom>
            <a:avLst/>
            <a:gdLst/>
            <a:ahLst/>
            <a:cxnLst/>
            <a:rect l="l" t="t" r="r" b="b"/>
            <a:pathLst>
              <a:path w="3218815">
                <a:moveTo>
                  <a:pt x="0" y="0"/>
                </a:moveTo>
                <a:lnTo>
                  <a:pt x="3218522" y="0"/>
                </a:lnTo>
              </a:path>
            </a:pathLst>
          </a:custGeom>
          <a:ln w="15430">
            <a:solidFill>
              <a:srgbClr val="FFFFFF"/>
            </a:solidFill>
            <a:prstDash val="dot"/>
          </a:ln>
        </p:spPr>
        <p:txBody>
          <a:bodyPr wrap="square" lIns="0" tIns="0" rIns="0" bIns="0" rtlCol="0"/>
          <a:lstStyle/>
          <a:p>
            <a:endParaRPr/>
          </a:p>
        </p:txBody>
      </p:sp>
      <p:sp>
        <p:nvSpPr>
          <p:cNvPr id="188" name="object 188"/>
          <p:cNvSpPr/>
          <p:nvPr/>
        </p:nvSpPr>
        <p:spPr>
          <a:xfrm>
            <a:off x="6877856" y="933552"/>
            <a:ext cx="0" cy="0"/>
          </a:xfrm>
          <a:custGeom>
            <a:avLst/>
            <a:gdLst/>
            <a:ahLst/>
            <a:cxnLst/>
            <a:rect l="l" t="t" r="r" b="b"/>
            <a:pathLst>
              <a:path>
                <a:moveTo>
                  <a:pt x="0" y="0"/>
                </a:moveTo>
                <a:lnTo>
                  <a:pt x="0" y="0"/>
                </a:lnTo>
              </a:path>
            </a:pathLst>
          </a:custGeom>
          <a:ln w="15430">
            <a:solidFill>
              <a:srgbClr val="FFFFFF"/>
            </a:solidFill>
          </a:ln>
        </p:spPr>
        <p:txBody>
          <a:bodyPr wrap="square" lIns="0" tIns="0" rIns="0" bIns="0" rtlCol="0"/>
          <a:lstStyle/>
          <a:p>
            <a:endParaRPr/>
          </a:p>
        </p:txBody>
      </p:sp>
      <p:sp>
        <p:nvSpPr>
          <p:cNvPr id="189" name="188 Marcador de número de diapositiva"/>
          <p:cNvSpPr>
            <a:spLocks noGrp="1"/>
          </p:cNvSpPr>
          <p:nvPr>
            <p:ph type="sldNum" sz="quarter" idx="7"/>
          </p:nvPr>
        </p:nvSpPr>
        <p:spPr/>
        <p:txBody>
          <a:bodyPr/>
          <a:lstStyle/>
          <a:p>
            <a:fld id="{B6F15528-21DE-4FAA-801E-634DDDAF4B2B}" type="slidenum">
              <a:rPr lang="es-CL" smtClean="0"/>
              <a:t>36</a:t>
            </a:fld>
            <a:endParaRPr lang="es-CL"/>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 name="1 Marcador de número de diapositiva"/>
          <p:cNvSpPr>
            <a:spLocks noGrp="1"/>
          </p:cNvSpPr>
          <p:nvPr>
            <p:ph type="sldNum" sz="quarter" idx="7"/>
          </p:nvPr>
        </p:nvSpPr>
        <p:spPr/>
        <p:txBody>
          <a:bodyPr/>
          <a:lstStyle/>
          <a:p>
            <a:fld id="{B6F15528-21DE-4FAA-801E-634DDDAF4B2B}" type="slidenum">
              <a:rPr lang="es-CL" smtClean="0"/>
              <a:t>4</a:t>
            </a:fld>
            <a:endParaRPr lang="es-CL" dirty="0"/>
          </a:p>
        </p:txBody>
      </p:sp>
      <p:sp>
        <p:nvSpPr>
          <p:cNvPr id="5" name="4 Rectángulo"/>
          <p:cNvSpPr/>
          <p:nvPr/>
        </p:nvSpPr>
        <p:spPr>
          <a:xfrm>
            <a:off x="134519" y="945514"/>
            <a:ext cx="5821209" cy="584775"/>
          </a:xfrm>
          <a:prstGeom prst="rect">
            <a:avLst/>
          </a:prstGeom>
          <a:noFill/>
        </p:spPr>
        <p:txBody>
          <a:bodyPr wrap="none" lIns="91440" tIns="45720" rIns="91440" bIns="45720">
            <a:spAutoFit/>
          </a:bodyPr>
          <a:lstStyle/>
          <a:p>
            <a:pPr algn="just"/>
            <a:r>
              <a:rPr lang="es-ES" sz="2400" b="1" dirty="0">
                <a:ln w="0"/>
                <a:solidFill>
                  <a:schemeClr val="accent1"/>
                </a:solidFill>
                <a:effectLst>
                  <a:outerShdw blurRad="38100" dist="25400" dir="5400000" algn="ctr" rotWithShape="0">
                    <a:srgbClr val="6E747A">
                      <a:alpha val="43000"/>
                    </a:srgbClr>
                  </a:outerShdw>
                </a:effectLst>
                <a:latin typeface="gobCL" pitchFamily="50" charset="0"/>
              </a:rPr>
              <a:t>¿</a:t>
            </a:r>
            <a:r>
              <a:rPr lang="es-ES" sz="3200" b="1" dirty="0" smtClean="0">
                <a:ln w="0"/>
                <a:solidFill>
                  <a:schemeClr val="accent1"/>
                </a:solidFill>
                <a:effectLst>
                  <a:outerShdw blurRad="38100" dist="25400" dir="5400000" algn="ctr" rotWithShape="0">
                    <a:srgbClr val="6E747A">
                      <a:alpha val="43000"/>
                    </a:srgbClr>
                  </a:outerShdw>
                </a:effectLst>
                <a:latin typeface="gobCL" pitchFamily="50" charset="0"/>
              </a:rPr>
              <a:t>Qué es un crédito de Consumo?</a:t>
            </a:r>
          </a:p>
        </p:txBody>
      </p:sp>
      <p:sp>
        <p:nvSpPr>
          <p:cNvPr id="3" name="2 CuadroTexto"/>
          <p:cNvSpPr txBox="1"/>
          <p:nvPr/>
        </p:nvSpPr>
        <p:spPr>
          <a:xfrm>
            <a:off x="477324" y="1628676"/>
            <a:ext cx="8986936" cy="2677656"/>
          </a:xfrm>
          <a:prstGeom prst="rect">
            <a:avLst/>
          </a:prstGeom>
          <a:noFill/>
        </p:spPr>
        <p:txBody>
          <a:bodyPr wrap="square" rtlCol="0">
            <a:spAutoFit/>
          </a:bodyPr>
          <a:lstStyle/>
          <a:p>
            <a:pPr algn="just"/>
            <a:r>
              <a:rPr lang="es-CL" sz="2400" dirty="0" smtClean="0">
                <a:latin typeface="gobCL" pitchFamily="50" charset="0"/>
              </a:rPr>
              <a:t>Es un préstamo </a:t>
            </a:r>
            <a:r>
              <a:rPr lang="es-CL" sz="2400" dirty="0">
                <a:latin typeface="gobCL" pitchFamily="50" charset="0"/>
              </a:rPr>
              <a:t>de dinero que </a:t>
            </a:r>
            <a:r>
              <a:rPr lang="es-CL" sz="2400" dirty="0" smtClean="0">
                <a:latin typeface="gobCL" pitchFamily="50" charset="0"/>
              </a:rPr>
              <a:t>determinadas instituciones financieras otorgan, </a:t>
            </a:r>
            <a:r>
              <a:rPr lang="es-CL" sz="2400" dirty="0">
                <a:latin typeface="gobCL" pitchFamily="50" charset="0"/>
              </a:rPr>
              <a:t>con el compromiso de que en el </a:t>
            </a:r>
            <a:r>
              <a:rPr lang="es-CL" sz="2400" dirty="0" smtClean="0">
                <a:latin typeface="gobCL" pitchFamily="50" charset="0"/>
              </a:rPr>
              <a:t>futuro, se devolverá en </a:t>
            </a:r>
            <a:r>
              <a:rPr lang="es-CL" sz="2400" dirty="0">
                <a:latin typeface="gobCL" pitchFamily="50" charset="0"/>
              </a:rPr>
              <a:t>forma gradual (cuotas</a:t>
            </a:r>
            <a:r>
              <a:rPr lang="es-CL" sz="2400" dirty="0" smtClean="0">
                <a:latin typeface="gobCL" pitchFamily="50" charset="0"/>
              </a:rPr>
              <a:t>), </a:t>
            </a:r>
            <a:r>
              <a:rPr lang="es-CL" sz="2400" dirty="0">
                <a:latin typeface="gobCL" pitchFamily="50" charset="0"/>
              </a:rPr>
              <a:t>con un interés </a:t>
            </a:r>
            <a:r>
              <a:rPr lang="es-CL" sz="2400" dirty="0" smtClean="0">
                <a:latin typeface="gobCL" pitchFamily="50" charset="0"/>
              </a:rPr>
              <a:t>adicional e incluyendo los costos incurridos para llevar a cabo la operación (gastos operacionales). </a:t>
            </a:r>
          </a:p>
          <a:p>
            <a:pPr algn="just"/>
            <a:endParaRPr lang="es-CL" sz="2400" dirty="0" smtClean="0">
              <a:latin typeface="gobCL" pitchFamily="50" charset="0"/>
            </a:endParaRPr>
          </a:p>
          <a:p>
            <a:pPr algn="just"/>
            <a:r>
              <a:rPr lang="es-CL" sz="2400" dirty="0" smtClean="0">
                <a:latin typeface="gobCL" pitchFamily="50" charset="0"/>
              </a:rPr>
              <a:t>Este crédito es de libre disponibilidad, es decir, puedes usarlo para financiar lo que tú quieras.      </a:t>
            </a:r>
            <a:endParaRPr lang="es-CL" sz="2400" dirty="0">
              <a:latin typeface="gobCL" pitchFamily="50" charset="0"/>
            </a:endParaRPr>
          </a:p>
        </p:txBody>
      </p:sp>
    </p:spTree>
    <p:extLst>
      <p:ext uri="{BB962C8B-B14F-4D97-AF65-F5344CB8AC3E}">
        <p14:creationId xmlns:p14="http://schemas.microsoft.com/office/powerpoint/2010/main" val="19674839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5" name="4 Rectángulo"/>
          <p:cNvSpPr/>
          <p:nvPr/>
        </p:nvSpPr>
        <p:spPr>
          <a:xfrm>
            <a:off x="252647" y="631349"/>
            <a:ext cx="9308318" cy="523220"/>
          </a:xfrm>
          <a:prstGeom prst="rect">
            <a:avLst/>
          </a:prstGeom>
          <a:noFill/>
        </p:spPr>
        <p:txBody>
          <a:bodyPr wrap="none" lIns="91440" tIns="45720" rIns="91440" bIns="45720">
            <a:spAutoFit/>
          </a:bodyPr>
          <a:lstStyle/>
          <a:p>
            <a:pPr algn="ctr"/>
            <a:r>
              <a:rPr lang="es-ES" sz="2800" b="1" dirty="0" smtClean="0">
                <a:ln w="0"/>
                <a:solidFill>
                  <a:schemeClr val="accent1"/>
                </a:solidFill>
                <a:latin typeface="gobCL" pitchFamily="50" charset="0"/>
              </a:rPr>
              <a:t>¿Qué conceptos debe saber sobre los créditos de consumo?</a:t>
            </a:r>
          </a:p>
        </p:txBody>
      </p:sp>
      <p:sp>
        <p:nvSpPr>
          <p:cNvPr id="16" name="15 Llamada rectangular redondeada"/>
          <p:cNvSpPr/>
          <p:nvPr/>
        </p:nvSpPr>
        <p:spPr>
          <a:xfrm>
            <a:off x="2802007" y="1445559"/>
            <a:ext cx="2099408" cy="6178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latin typeface="gobCL" pitchFamily="50" charset="0"/>
              </a:rPr>
              <a:t>Tasa de interés</a:t>
            </a:r>
            <a:endParaRPr lang="es-CL" dirty="0">
              <a:latin typeface="gobCL" pitchFamily="50" charset="0"/>
            </a:endParaRPr>
          </a:p>
        </p:txBody>
      </p:sp>
      <p:sp>
        <p:nvSpPr>
          <p:cNvPr id="40" name="39 Llamada rectangular redondeada"/>
          <p:cNvSpPr/>
          <p:nvPr/>
        </p:nvSpPr>
        <p:spPr>
          <a:xfrm>
            <a:off x="300568" y="1445560"/>
            <a:ext cx="2099408" cy="6178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latin typeface="gobCL" pitchFamily="50" charset="0"/>
              </a:rPr>
              <a:t>Monto del crédito</a:t>
            </a:r>
            <a:endParaRPr lang="es-CL" dirty="0">
              <a:latin typeface="gobCL" pitchFamily="50" charset="0"/>
            </a:endParaRPr>
          </a:p>
        </p:txBody>
      </p:sp>
      <p:sp>
        <p:nvSpPr>
          <p:cNvPr id="32" name="31 Llamada rectangular redondeada"/>
          <p:cNvSpPr/>
          <p:nvPr/>
        </p:nvSpPr>
        <p:spPr>
          <a:xfrm>
            <a:off x="5303446" y="1450673"/>
            <a:ext cx="2099408" cy="6178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latin typeface="gobCL" pitchFamily="50" charset="0"/>
              </a:rPr>
              <a:t>Número de cuotas (plazo)</a:t>
            </a:r>
            <a:endParaRPr lang="es-CL" dirty="0">
              <a:latin typeface="gobCL" pitchFamily="50" charset="0"/>
            </a:endParaRPr>
          </a:p>
        </p:txBody>
      </p:sp>
      <p:sp>
        <p:nvSpPr>
          <p:cNvPr id="34" name="33 Llamada rectangular redondeada"/>
          <p:cNvSpPr/>
          <p:nvPr/>
        </p:nvSpPr>
        <p:spPr>
          <a:xfrm>
            <a:off x="7696200" y="1450673"/>
            <a:ext cx="2099408" cy="6178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latin typeface="gobCL" pitchFamily="50" charset="0"/>
              </a:rPr>
              <a:t>Valor de la cuota</a:t>
            </a:r>
            <a:endParaRPr lang="es-CL" dirty="0">
              <a:latin typeface="gobCL" pitchFamily="50" charset="0"/>
            </a:endParaRPr>
          </a:p>
        </p:txBody>
      </p:sp>
      <p:sp>
        <p:nvSpPr>
          <p:cNvPr id="6" name="5 Rectángulo redondeado"/>
          <p:cNvSpPr/>
          <p:nvPr/>
        </p:nvSpPr>
        <p:spPr>
          <a:xfrm>
            <a:off x="2880852" y="2305252"/>
            <a:ext cx="2187433" cy="386504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smtClean="0">
              <a:solidFill>
                <a:schemeClr val="accent1"/>
              </a:solidFill>
              <a:latin typeface="gobCL" pitchFamily="50" charset="0"/>
            </a:endParaRPr>
          </a:p>
          <a:p>
            <a:pPr algn="ctr"/>
            <a:r>
              <a:rPr lang="es-CL" sz="1400" dirty="0" smtClean="0">
                <a:solidFill>
                  <a:schemeClr val="accent1"/>
                </a:solidFill>
                <a:latin typeface="gobCL" pitchFamily="50" charset="0"/>
              </a:rPr>
              <a:t>Es el precio del crédito y se da a conocer al consumidor(a) en porcentaje. Al </a:t>
            </a:r>
            <a:r>
              <a:rPr lang="es-CL" sz="1400" dirty="0">
                <a:solidFill>
                  <a:schemeClr val="accent1"/>
                </a:solidFill>
                <a:latin typeface="gobCL" pitchFamily="50" charset="0"/>
              </a:rPr>
              <a:t>ser un porcentaje, considere que es un número dividido por cien. Por ejemplo, una tasa del 2%, quiere decir que le cobrarán 2 pesos por cada 100 pesos prestados. </a:t>
            </a:r>
          </a:p>
          <a:p>
            <a:pPr algn="ctr"/>
            <a:endParaRPr lang="es-CL" sz="1400" dirty="0">
              <a:solidFill>
                <a:schemeClr val="accent1"/>
              </a:solidFill>
              <a:latin typeface="gobCL" pitchFamily="50" charset="0"/>
            </a:endParaRPr>
          </a:p>
        </p:txBody>
      </p:sp>
      <p:sp>
        <p:nvSpPr>
          <p:cNvPr id="35" name="34 Rectángulo redondeado"/>
          <p:cNvSpPr/>
          <p:nvPr/>
        </p:nvSpPr>
        <p:spPr>
          <a:xfrm>
            <a:off x="214853" y="2310365"/>
            <a:ext cx="2341685" cy="386504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solidFill>
                  <a:schemeClr val="accent1"/>
                </a:solidFill>
                <a:latin typeface="gobCL" pitchFamily="50" charset="0"/>
              </a:rPr>
              <a:t>Es el dinero que efectivamente </a:t>
            </a:r>
            <a:r>
              <a:rPr lang="es-CL" sz="1400" dirty="0">
                <a:solidFill>
                  <a:schemeClr val="accent1"/>
                </a:solidFill>
                <a:latin typeface="gobCL" pitchFamily="50" charset="0"/>
              </a:rPr>
              <a:t>l</a:t>
            </a:r>
            <a:r>
              <a:rPr lang="es-CL" sz="1400" dirty="0" smtClean="0">
                <a:solidFill>
                  <a:schemeClr val="accent1"/>
                </a:solidFill>
                <a:latin typeface="gobCL" pitchFamily="50" charset="0"/>
              </a:rPr>
              <a:t>e prestan. </a:t>
            </a:r>
            <a:r>
              <a:rPr lang="es-CL" sz="1400" dirty="0">
                <a:solidFill>
                  <a:schemeClr val="accent1"/>
                </a:solidFill>
                <a:latin typeface="gobCL" pitchFamily="50" charset="0"/>
              </a:rPr>
              <a:t>G</a:t>
            </a:r>
            <a:r>
              <a:rPr lang="es-CL" sz="1400" dirty="0" smtClean="0">
                <a:solidFill>
                  <a:schemeClr val="accent1"/>
                </a:solidFill>
                <a:latin typeface="gobCL" pitchFamily="50" charset="0"/>
              </a:rPr>
              <a:t>enerar el crédito involucra pagar algunos gastos operacionales de éste y además puede implicar que decida voluntariamente contratar algún producto, tal como un seguro de desgravamen, por lo anterior el monto efectivo del crédito será mayor al que usted pidió.</a:t>
            </a:r>
            <a:endParaRPr lang="es-CL" sz="1400" dirty="0">
              <a:solidFill>
                <a:schemeClr val="accent1"/>
              </a:solidFill>
              <a:latin typeface="gobCL" pitchFamily="50" charset="0"/>
            </a:endParaRPr>
          </a:p>
        </p:txBody>
      </p:sp>
      <p:sp>
        <p:nvSpPr>
          <p:cNvPr id="37" name="36 Rectángulo redondeado"/>
          <p:cNvSpPr/>
          <p:nvPr/>
        </p:nvSpPr>
        <p:spPr>
          <a:xfrm>
            <a:off x="5427229" y="2278672"/>
            <a:ext cx="1936506" cy="38935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solidFill>
                  <a:schemeClr val="accent1"/>
                </a:solidFill>
                <a:latin typeface="gobCL" pitchFamily="50" charset="0"/>
              </a:rPr>
              <a:t>Es el número de pagos en el que se compromete a devolver el préstamo solicitado. Por lo general, este es acordado con la entidad financiera de acuerdo a la capacidad de pago mensual. </a:t>
            </a:r>
            <a:endParaRPr lang="es-CL" sz="1400" dirty="0">
              <a:solidFill>
                <a:schemeClr val="accent1"/>
              </a:solidFill>
              <a:latin typeface="gobCL" pitchFamily="50" charset="0"/>
            </a:endParaRPr>
          </a:p>
        </p:txBody>
      </p:sp>
      <p:sp>
        <p:nvSpPr>
          <p:cNvPr id="39" name="38 Rectángulo redondeado"/>
          <p:cNvSpPr/>
          <p:nvPr/>
        </p:nvSpPr>
        <p:spPr>
          <a:xfrm>
            <a:off x="7761766" y="2303348"/>
            <a:ext cx="1991469" cy="386885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solidFill>
                  <a:schemeClr val="accent1"/>
                </a:solidFill>
                <a:latin typeface="gobCL" pitchFamily="50" charset="0"/>
              </a:rPr>
              <a:t>Es el monto mensual que se compromete a pagar de acuerdo al monto del crédito, una tasa de interés y plazo o número de cuotas. </a:t>
            </a:r>
            <a:endParaRPr lang="es-CL" sz="1400" dirty="0">
              <a:solidFill>
                <a:schemeClr val="accent1"/>
              </a:solidFill>
              <a:latin typeface="gobCL" pitchFamily="50" charset="0"/>
            </a:endParaRPr>
          </a:p>
        </p:txBody>
      </p:sp>
      <p:sp>
        <p:nvSpPr>
          <p:cNvPr id="30" name="1 Marcador de número de diapositiva"/>
          <p:cNvSpPr>
            <a:spLocks noGrp="1"/>
          </p:cNvSpPr>
          <p:nvPr>
            <p:ph type="sldNum" sz="quarter" idx="7"/>
          </p:nvPr>
        </p:nvSpPr>
        <p:spPr>
          <a:xfrm>
            <a:off x="7335551" y="7086600"/>
            <a:ext cx="2313432" cy="276999"/>
          </a:xfrm>
        </p:spPr>
        <p:txBody>
          <a:bodyPr/>
          <a:lstStyle/>
          <a:p>
            <a:r>
              <a:rPr lang="es-CL" dirty="0" smtClean="0"/>
              <a:t>5</a:t>
            </a:r>
            <a:endParaRPr lang="es-CL" dirty="0"/>
          </a:p>
        </p:txBody>
      </p:sp>
    </p:spTree>
    <p:extLst>
      <p:ext uri="{BB962C8B-B14F-4D97-AF65-F5344CB8AC3E}">
        <p14:creationId xmlns:p14="http://schemas.microsoft.com/office/powerpoint/2010/main" val="32786751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 name="1 Marcador de número de diapositiva"/>
          <p:cNvSpPr>
            <a:spLocks noGrp="1"/>
          </p:cNvSpPr>
          <p:nvPr>
            <p:ph type="sldNum" sz="quarter" idx="7"/>
          </p:nvPr>
        </p:nvSpPr>
        <p:spPr/>
        <p:txBody>
          <a:bodyPr/>
          <a:lstStyle/>
          <a:p>
            <a:fld id="{B6F15528-21DE-4FAA-801E-634DDDAF4B2B}" type="slidenum">
              <a:rPr lang="es-CL" smtClean="0"/>
              <a:t>6</a:t>
            </a:fld>
            <a:endParaRPr lang="es-CL" dirty="0"/>
          </a:p>
        </p:txBody>
      </p:sp>
      <p:sp>
        <p:nvSpPr>
          <p:cNvPr id="16" name="15 Llamada rectangular redondeada"/>
          <p:cNvSpPr/>
          <p:nvPr/>
        </p:nvSpPr>
        <p:spPr>
          <a:xfrm>
            <a:off x="605430" y="4243823"/>
            <a:ext cx="3589740" cy="6178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latin typeface="gobCL" pitchFamily="50" charset="0"/>
              </a:rPr>
              <a:t>Los gastos del crédito de consumo</a:t>
            </a:r>
          </a:p>
        </p:txBody>
      </p:sp>
      <p:sp>
        <p:nvSpPr>
          <p:cNvPr id="17" name="16 CuadroTexto"/>
          <p:cNvSpPr txBox="1"/>
          <p:nvPr/>
        </p:nvSpPr>
        <p:spPr>
          <a:xfrm>
            <a:off x="515911" y="5251879"/>
            <a:ext cx="4208489" cy="369332"/>
          </a:xfrm>
          <a:prstGeom prst="rect">
            <a:avLst/>
          </a:prstGeom>
          <a:noFill/>
        </p:spPr>
        <p:txBody>
          <a:bodyPr wrap="square" rtlCol="0">
            <a:spAutoFit/>
          </a:bodyPr>
          <a:lstStyle/>
          <a:p>
            <a:r>
              <a:rPr lang="es-CL" dirty="0" smtClean="0">
                <a:latin typeface="gobCL" pitchFamily="50" charset="0"/>
              </a:rPr>
              <a:t>- Impuesto de timbres y estampillas</a:t>
            </a:r>
            <a:endParaRPr lang="es-CL" dirty="0">
              <a:latin typeface="gobCL" pitchFamily="50" charset="0"/>
            </a:endParaRPr>
          </a:p>
        </p:txBody>
      </p:sp>
      <p:sp>
        <p:nvSpPr>
          <p:cNvPr id="41" name="40 CuadroTexto"/>
          <p:cNvSpPr txBox="1"/>
          <p:nvPr/>
        </p:nvSpPr>
        <p:spPr>
          <a:xfrm>
            <a:off x="515911" y="5773298"/>
            <a:ext cx="2992672" cy="369332"/>
          </a:xfrm>
          <a:prstGeom prst="rect">
            <a:avLst/>
          </a:prstGeom>
          <a:noFill/>
        </p:spPr>
        <p:txBody>
          <a:bodyPr wrap="square" rtlCol="0">
            <a:spAutoFit/>
          </a:bodyPr>
          <a:lstStyle/>
          <a:p>
            <a:r>
              <a:rPr lang="es-CL" dirty="0" smtClean="0">
                <a:latin typeface="gobCL" pitchFamily="50" charset="0"/>
              </a:rPr>
              <a:t>- Notaría</a:t>
            </a:r>
            <a:endParaRPr lang="es-CL" dirty="0">
              <a:latin typeface="gobCL" pitchFamily="50" charset="0"/>
            </a:endParaRPr>
          </a:p>
        </p:txBody>
      </p:sp>
      <p:sp>
        <p:nvSpPr>
          <p:cNvPr id="34" name="33 Rectángulo"/>
          <p:cNvSpPr/>
          <p:nvPr/>
        </p:nvSpPr>
        <p:spPr>
          <a:xfrm>
            <a:off x="638058" y="555045"/>
            <a:ext cx="6639318" cy="523220"/>
          </a:xfrm>
          <a:prstGeom prst="rect">
            <a:avLst/>
          </a:prstGeom>
          <a:noFill/>
        </p:spPr>
        <p:txBody>
          <a:bodyPr wrap="none" lIns="91440" tIns="45720" rIns="91440" bIns="45720">
            <a:spAutoFit/>
          </a:bodyPr>
          <a:lstStyle/>
          <a:p>
            <a:pPr algn="ctr"/>
            <a:r>
              <a:rPr lang="es-ES" sz="2800" b="1" dirty="0" smtClean="0">
                <a:ln w="0"/>
                <a:solidFill>
                  <a:schemeClr val="accent1"/>
                </a:solidFill>
                <a:effectLst>
                  <a:outerShdw blurRad="38100" dist="25400" dir="5400000" algn="ctr" rotWithShape="0">
                    <a:srgbClr val="6E747A">
                      <a:alpha val="43000"/>
                    </a:srgbClr>
                  </a:outerShdw>
                </a:effectLst>
                <a:latin typeface="gobCL" pitchFamily="50" charset="0"/>
              </a:rPr>
              <a:t>¿Qué gastos incluye el monto del crédito?</a:t>
            </a:r>
          </a:p>
        </p:txBody>
      </p:sp>
      <p:sp>
        <p:nvSpPr>
          <p:cNvPr id="39" name="38 CuadroTexto"/>
          <p:cNvSpPr txBox="1"/>
          <p:nvPr/>
        </p:nvSpPr>
        <p:spPr>
          <a:xfrm>
            <a:off x="605430" y="1018535"/>
            <a:ext cx="8950049" cy="2800767"/>
          </a:xfrm>
          <a:prstGeom prst="rect">
            <a:avLst/>
          </a:prstGeom>
          <a:noFill/>
        </p:spPr>
        <p:txBody>
          <a:bodyPr wrap="square" rtlCol="0">
            <a:spAutoFit/>
          </a:bodyPr>
          <a:lstStyle/>
          <a:p>
            <a:pPr algn="just"/>
            <a:endParaRPr lang="es-CL" sz="1400" dirty="0" smtClean="0">
              <a:latin typeface="gobCL" pitchFamily="50" charset="0"/>
            </a:endParaRPr>
          </a:p>
          <a:p>
            <a:pPr algn="just"/>
            <a:r>
              <a:rPr lang="es-CL" dirty="0" smtClean="0">
                <a:latin typeface="gobCL" pitchFamily="50" charset="0"/>
              </a:rPr>
              <a:t>Como ya señalamos, el monto de crédito prestado por la entidad financiera puede ser mayor al que recibas, ya que hay gastos que se generan en la gestión del crédito que son de cargo de quien lo solicita, más los costos de los productos que decidas adquirir voluntariamente. </a:t>
            </a:r>
          </a:p>
          <a:p>
            <a:pPr algn="just"/>
            <a:endParaRPr lang="es-CL" dirty="0">
              <a:latin typeface="gobCL" pitchFamily="50" charset="0"/>
            </a:endParaRPr>
          </a:p>
          <a:p>
            <a:pPr algn="just"/>
            <a:r>
              <a:rPr lang="es-CL" dirty="0" smtClean="0">
                <a:latin typeface="gobCL" pitchFamily="50" charset="0"/>
              </a:rPr>
              <a:t> En general, los gastos del crédito y los seguros adquiridos voluntariamente se suman al monto solicitado. De esta manera, la cotización del crédito indicará un “monto líquido de crédito”, que es el que recibes y un “monto bruto de crédito”, al que se le agregan los gastos de la gestión </a:t>
            </a:r>
            <a:r>
              <a:rPr lang="es-CL" dirty="0">
                <a:latin typeface="gobCL" pitchFamily="50" charset="0"/>
              </a:rPr>
              <a:t>y</a:t>
            </a:r>
            <a:r>
              <a:rPr lang="es-CL" dirty="0" smtClean="0">
                <a:latin typeface="gobCL" pitchFamily="50" charset="0"/>
              </a:rPr>
              <a:t> el valor de los productos comprados de manera voluntaria (seguros), que representan el monto de crédito que efectivamente se </a:t>
            </a:r>
            <a:r>
              <a:rPr lang="es-CL" dirty="0">
                <a:latin typeface="gobCL" pitchFamily="50" charset="0"/>
              </a:rPr>
              <a:t>t</a:t>
            </a:r>
            <a:r>
              <a:rPr lang="es-CL" dirty="0" smtClean="0">
                <a:latin typeface="gobCL" pitchFamily="50" charset="0"/>
              </a:rPr>
              <a:t>e otorgará.</a:t>
            </a:r>
            <a:endParaRPr lang="es-CL" dirty="0">
              <a:latin typeface="gobCL" pitchFamily="50" charset="0"/>
            </a:endParaRPr>
          </a:p>
        </p:txBody>
      </p:sp>
      <p:sp>
        <p:nvSpPr>
          <p:cNvPr id="46" name="45 Llamada rectangular redondeada"/>
          <p:cNvSpPr/>
          <p:nvPr/>
        </p:nvSpPr>
        <p:spPr>
          <a:xfrm>
            <a:off x="4953001" y="4271275"/>
            <a:ext cx="4410236" cy="6178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latin typeface="gobCL" pitchFamily="50" charset="0"/>
              </a:rPr>
              <a:t>Productos voluntariamente adquiridos</a:t>
            </a:r>
            <a:endParaRPr lang="es-CL" dirty="0">
              <a:latin typeface="gobCL" pitchFamily="50" charset="0"/>
            </a:endParaRPr>
          </a:p>
        </p:txBody>
      </p:sp>
      <p:sp>
        <p:nvSpPr>
          <p:cNvPr id="47" name="46 CuadroTexto"/>
          <p:cNvSpPr txBox="1"/>
          <p:nvPr/>
        </p:nvSpPr>
        <p:spPr>
          <a:xfrm>
            <a:off x="5239793" y="5291971"/>
            <a:ext cx="4137059" cy="369332"/>
          </a:xfrm>
          <a:prstGeom prst="rect">
            <a:avLst/>
          </a:prstGeom>
          <a:noFill/>
        </p:spPr>
        <p:txBody>
          <a:bodyPr wrap="square" rtlCol="0">
            <a:spAutoFit/>
          </a:bodyPr>
          <a:lstStyle/>
          <a:p>
            <a:r>
              <a:rPr lang="es-CL" dirty="0">
                <a:latin typeface="gobCL" pitchFamily="50" charset="0"/>
              </a:rPr>
              <a:t>-</a:t>
            </a:r>
            <a:r>
              <a:rPr lang="es-CL" dirty="0" smtClean="0">
                <a:latin typeface="gobCL" pitchFamily="50" charset="0"/>
              </a:rPr>
              <a:t> Seguro de desgravamen</a:t>
            </a:r>
            <a:endParaRPr lang="es-CL" dirty="0">
              <a:latin typeface="gobCL" pitchFamily="50" charset="0"/>
            </a:endParaRPr>
          </a:p>
        </p:txBody>
      </p:sp>
      <p:sp>
        <p:nvSpPr>
          <p:cNvPr id="48" name="47 CuadroTexto"/>
          <p:cNvSpPr txBox="1"/>
          <p:nvPr/>
        </p:nvSpPr>
        <p:spPr>
          <a:xfrm>
            <a:off x="5292611" y="6269982"/>
            <a:ext cx="4121381" cy="369332"/>
          </a:xfrm>
          <a:prstGeom prst="rect">
            <a:avLst/>
          </a:prstGeom>
          <a:noFill/>
        </p:spPr>
        <p:txBody>
          <a:bodyPr wrap="square" rtlCol="0">
            <a:spAutoFit/>
          </a:bodyPr>
          <a:lstStyle/>
          <a:p>
            <a:r>
              <a:rPr lang="es-CL" sz="1200" dirty="0">
                <a:latin typeface="gobCL" pitchFamily="50" charset="0"/>
              </a:rPr>
              <a:t>-</a:t>
            </a:r>
            <a:r>
              <a:rPr lang="es-CL" sz="1200" dirty="0" smtClean="0">
                <a:latin typeface="gobCL" pitchFamily="50" charset="0"/>
              </a:rPr>
              <a:t> </a:t>
            </a:r>
            <a:r>
              <a:rPr lang="es-CL" dirty="0" smtClean="0">
                <a:latin typeface="gobCL" pitchFamily="50" charset="0"/>
              </a:rPr>
              <a:t>Seguro de cesantía</a:t>
            </a:r>
            <a:endParaRPr lang="es-CL" dirty="0">
              <a:latin typeface="gobCL" pitchFamily="50" charset="0"/>
            </a:endParaRPr>
          </a:p>
        </p:txBody>
      </p:sp>
      <p:sp>
        <p:nvSpPr>
          <p:cNvPr id="50" name="49 CuadroTexto"/>
          <p:cNvSpPr txBox="1"/>
          <p:nvPr/>
        </p:nvSpPr>
        <p:spPr>
          <a:xfrm>
            <a:off x="5292611" y="5773298"/>
            <a:ext cx="3731016" cy="369332"/>
          </a:xfrm>
          <a:prstGeom prst="rect">
            <a:avLst/>
          </a:prstGeom>
          <a:noFill/>
        </p:spPr>
        <p:txBody>
          <a:bodyPr wrap="square" rtlCol="0">
            <a:spAutoFit/>
          </a:bodyPr>
          <a:lstStyle/>
          <a:p>
            <a:r>
              <a:rPr lang="es-CL" dirty="0" smtClean="0">
                <a:latin typeface="gobCL" pitchFamily="50" charset="0"/>
              </a:rPr>
              <a:t>- Seguros de salud</a:t>
            </a:r>
            <a:endParaRPr lang="es-CL" dirty="0">
              <a:latin typeface="gobCL" pitchFamily="50" charset="0"/>
            </a:endParaRPr>
          </a:p>
        </p:txBody>
      </p:sp>
      <p:sp>
        <p:nvSpPr>
          <p:cNvPr id="45" name="49 CuadroTexto"/>
          <p:cNvSpPr txBox="1"/>
          <p:nvPr/>
        </p:nvSpPr>
        <p:spPr>
          <a:xfrm>
            <a:off x="5239793" y="6766666"/>
            <a:ext cx="3643844" cy="369332"/>
          </a:xfrm>
          <a:prstGeom prst="rect">
            <a:avLst/>
          </a:prstGeom>
          <a:noFill/>
        </p:spPr>
        <p:txBody>
          <a:bodyPr wrap="square" rtlCol="0">
            <a:spAutoFit/>
          </a:bodyPr>
          <a:lstStyle/>
          <a:p>
            <a:r>
              <a:rPr lang="es-CL" sz="1200" dirty="0" smtClean="0">
                <a:latin typeface="gobCL" pitchFamily="50" charset="0"/>
              </a:rPr>
              <a:t> </a:t>
            </a:r>
            <a:r>
              <a:rPr lang="es-CL" dirty="0" smtClean="0">
                <a:latin typeface="gobCL" pitchFamily="50" charset="0"/>
              </a:rPr>
              <a:t>- Otros seguros </a:t>
            </a:r>
            <a:endParaRPr lang="es-CL" dirty="0">
              <a:latin typeface="gobCL" pitchFamily="50" charset="0"/>
            </a:endParaRPr>
          </a:p>
        </p:txBody>
      </p:sp>
    </p:spTree>
    <p:extLst>
      <p:ext uri="{BB962C8B-B14F-4D97-AF65-F5344CB8AC3E}">
        <p14:creationId xmlns:p14="http://schemas.microsoft.com/office/powerpoint/2010/main" val="24573596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 name="1 Marcador de número de diapositiva"/>
          <p:cNvSpPr>
            <a:spLocks noGrp="1"/>
          </p:cNvSpPr>
          <p:nvPr>
            <p:ph type="sldNum" sz="quarter" idx="7"/>
          </p:nvPr>
        </p:nvSpPr>
        <p:spPr/>
        <p:txBody>
          <a:bodyPr/>
          <a:lstStyle/>
          <a:p>
            <a:fld id="{B6F15528-21DE-4FAA-801E-634DDDAF4B2B}" type="slidenum">
              <a:rPr lang="es-CL" smtClean="0"/>
              <a:t>7</a:t>
            </a:fld>
            <a:endParaRPr lang="es-CL" dirty="0"/>
          </a:p>
        </p:txBody>
      </p:sp>
      <p:sp>
        <p:nvSpPr>
          <p:cNvPr id="5" name="4 Rectángulo"/>
          <p:cNvSpPr/>
          <p:nvPr/>
        </p:nvSpPr>
        <p:spPr>
          <a:xfrm>
            <a:off x="358761" y="549700"/>
            <a:ext cx="7790851" cy="523220"/>
          </a:xfrm>
          <a:prstGeom prst="rect">
            <a:avLst/>
          </a:prstGeom>
          <a:noFill/>
        </p:spPr>
        <p:txBody>
          <a:bodyPr wrap="none" lIns="91440" tIns="45720" rIns="91440" bIns="45720">
            <a:spAutoFit/>
          </a:bodyPr>
          <a:lstStyle/>
          <a:p>
            <a:pPr algn="just"/>
            <a:r>
              <a:rPr lang="es-ES" sz="2800" b="1" dirty="0" smtClean="0">
                <a:ln w="0"/>
                <a:solidFill>
                  <a:schemeClr val="accent1"/>
                </a:solidFill>
                <a:effectLst>
                  <a:outerShdw blurRad="38100" dist="25400" dir="5400000" algn="ctr" rotWithShape="0">
                    <a:srgbClr val="6E747A">
                      <a:alpha val="43000"/>
                    </a:srgbClr>
                  </a:outerShdw>
                </a:effectLst>
                <a:latin typeface="gobCL" pitchFamily="50" charset="0"/>
              </a:rPr>
              <a:t>¿Tipos de gastos operacionales del crédito?</a:t>
            </a:r>
          </a:p>
        </p:txBody>
      </p:sp>
      <p:sp>
        <p:nvSpPr>
          <p:cNvPr id="3" name="2 Llamada de flecha hacia abajo"/>
          <p:cNvSpPr/>
          <p:nvPr/>
        </p:nvSpPr>
        <p:spPr>
          <a:xfrm>
            <a:off x="762000" y="1138111"/>
            <a:ext cx="5334000" cy="71616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latin typeface="gobCL" pitchFamily="50" charset="0"/>
              </a:rPr>
              <a:t>Relacionados al crédito de consumo</a:t>
            </a:r>
            <a:endParaRPr lang="es-CL" sz="2000" dirty="0">
              <a:latin typeface="gobCL" pitchFamily="50" charset="0"/>
            </a:endParaRPr>
          </a:p>
        </p:txBody>
      </p:sp>
      <p:sp>
        <p:nvSpPr>
          <p:cNvPr id="6" name="5 CuadroTexto"/>
          <p:cNvSpPr txBox="1"/>
          <p:nvPr/>
        </p:nvSpPr>
        <p:spPr>
          <a:xfrm>
            <a:off x="762000" y="1969299"/>
            <a:ext cx="8270310" cy="2031325"/>
          </a:xfrm>
          <a:prstGeom prst="rect">
            <a:avLst/>
          </a:prstGeom>
          <a:noFill/>
        </p:spPr>
        <p:txBody>
          <a:bodyPr wrap="square" rtlCol="0">
            <a:spAutoFit/>
          </a:bodyPr>
          <a:lstStyle/>
          <a:p>
            <a:pPr marL="285750" indent="-285750" algn="just">
              <a:buFont typeface="Arial" panose="020B0604020202020204" pitchFamily="34" charset="0"/>
              <a:buChar char="•"/>
            </a:pPr>
            <a:r>
              <a:rPr lang="es-CL" b="1" dirty="0" smtClean="0">
                <a:latin typeface="gobCL" pitchFamily="50" charset="0"/>
              </a:rPr>
              <a:t>Impuesto de timbres y estampillas: </a:t>
            </a:r>
            <a:r>
              <a:rPr lang="es-CL" dirty="0" smtClean="0">
                <a:latin typeface="gobCL" pitchFamily="50" charset="0"/>
              </a:rPr>
              <a:t>Es el impuesto que se debe pagar por obtener un crédito. La entidad financiera que provee el crédito solo gestiona su cobro, ya que es de beneficio fiscal. Actualmente los créditos a plazo pagan una tasa de impuesto del 0,066% sobre su monto por cada mes pactado, no pudiendo exceder el 0,8%. Por ejemplo, en un crédito por un monto bruto de $1.017.013 (monto solicitado de $1.000.000 </a:t>
            </a:r>
            <a:r>
              <a:rPr lang="es-CL" dirty="0">
                <a:latin typeface="gobCL" pitchFamily="50" charset="0"/>
              </a:rPr>
              <a:t>+ </a:t>
            </a:r>
            <a:r>
              <a:rPr lang="es-CL" dirty="0" smtClean="0">
                <a:latin typeface="gobCL" pitchFamily="50" charset="0"/>
              </a:rPr>
              <a:t>impuestos + gastos </a:t>
            </a:r>
            <a:r>
              <a:rPr lang="es-CL" dirty="0">
                <a:latin typeface="gobCL" pitchFamily="50" charset="0"/>
              </a:rPr>
              <a:t>de </a:t>
            </a:r>
            <a:r>
              <a:rPr lang="es-CL" dirty="0" smtClean="0">
                <a:latin typeface="gobCL" pitchFamily="50" charset="0"/>
              </a:rPr>
              <a:t>notario de $700 </a:t>
            </a:r>
            <a:r>
              <a:rPr lang="es-CL" dirty="0">
                <a:latin typeface="gobCL" pitchFamily="50" charset="0"/>
              </a:rPr>
              <a:t>+ </a:t>
            </a:r>
            <a:r>
              <a:rPr lang="es-CL" dirty="0" smtClean="0">
                <a:latin typeface="gobCL" pitchFamily="50" charset="0"/>
              </a:rPr>
              <a:t>gastos </a:t>
            </a:r>
            <a:r>
              <a:rPr lang="es-CL" dirty="0">
                <a:latin typeface="gobCL" pitchFamily="50" charset="0"/>
              </a:rPr>
              <a:t>de </a:t>
            </a:r>
            <a:r>
              <a:rPr lang="es-CL" dirty="0" smtClean="0">
                <a:latin typeface="gobCL" pitchFamily="50" charset="0"/>
              </a:rPr>
              <a:t>seguro de desgravamen por $8.177) a 24 meses plazo, será de $8.136. </a:t>
            </a:r>
            <a:endParaRPr lang="es-CL" dirty="0">
              <a:latin typeface="gobCL" pitchFamily="50" charset="0"/>
            </a:endParaRPr>
          </a:p>
        </p:txBody>
      </p:sp>
      <p:sp>
        <p:nvSpPr>
          <p:cNvPr id="28" name="27 CuadroTexto"/>
          <p:cNvSpPr txBox="1"/>
          <p:nvPr/>
        </p:nvSpPr>
        <p:spPr>
          <a:xfrm>
            <a:off x="762000" y="4469732"/>
            <a:ext cx="8270310" cy="1200329"/>
          </a:xfrm>
          <a:prstGeom prst="rect">
            <a:avLst/>
          </a:prstGeom>
          <a:noFill/>
        </p:spPr>
        <p:txBody>
          <a:bodyPr wrap="square" rtlCol="0">
            <a:spAutoFit/>
          </a:bodyPr>
          <a:lstStyle/>
          <a:p>
            <a:pPr marL="285750" indent="-285750" algn="just">
              <a:buFont typeface="Arial" panose="020B0604020202020204" pitchFamily="34" charset="0"/>
              <a:buChar char="•"/>
            </a:pPr>
            <a:r>
              <a:rPr lang="es-CL" b="1" dirty="0" smtClean="0">
                <a:latin typeface="gobCL" pitchFamily="50" charset="0"/>
              </a:rPr>
              <a:t>Notaría:</a:t>
            </a:r>
            <a:r>
              <a:rPr lang="es-CL" dirty="0" smtClean="0">
                <a:latin typeface="gobCL" pitchFamily="50" charset="0"/>
              </a:rPr>
              <a:t> Son los gatos asociados a los trámites que se realizan ante el notario </a:t>
            </a:r>
            <a:r>
              <a:rPr lang="es-CL" dirty="0">
                <a:latin typeface="gobCL" pitchFamily="50" charset="0"/>
              </a:rPr>
              <a:t>para la formalización del crédito, los costos son fijados por la notaría. Por </a:t>
            </a:r>
            <a:r>
              <a:rPr lang="es-CL" dirty="0" smtClean="0">
                <a:latin typeface="gobCL" pitchFamily="50" charset="0"/>
              </a:rPr>
              <a:t>ejemplo, </a:t>
            </a:r>
            <a:r>
              <a:rPr lang="es-CL" dirty="0">
                <a:latin typeface="gobCL" pitchFamily="50" charset="0"/>
              </a:rPr>
              <a:t>en un crédito de consumo por $ </a:t>
            </a:r>
            <a:r>
              <a:rPr lang="es-CL" dirty="0" smtClean="0">
                <a:latin typeface="gobCL" pitchFamily="50" charset="0"/>
              </a:rPr>
              <a:t>1.000.000 </a:t>
            </a:r>
            <a:r>
              <a:rPr lang="es-CL" dirty="0">
                <a:latin typeface="gobCL" pitchFamily="50" charset="0"/>
              </a:rPr>
              <a:t>a </a:t>
            </a:r>
            <a:r>
              <a:rPr lang="es-CL" dirty="0" smtClean="0">
                <a:latin typeface="gobCL" pitchFamily="50" charset="0"/>
              </a:rPr>
              <a:t>24 </a:t>
            </a:r>
            <a:r>
              <a:rPr lang="es-CL" dirty="0">
                <a:latin typeface="gobCL" pitchFamily="50" charset="0"/>
              </a:rPr>
              <a:t>meses, pueden ir desde los </a:t>
            </a:r>
            <a:r>
              <a:rPr lang="es-CL" dirty="0" smtClean="0">
                <a:latin typeface="gobCL" pitchFamily="50" charset="0"/>
              </a:rPr>
              <a:t>$650 </a:t>
            </a:r>
            <a:r>
              <a:rPr lang="es-CL" dirty="0">
                <a:latin typeface="gobCL" pitchFamily="50" charset="0"/>
              </a:rPr>
              <a:t>hasta los </a:t>
            </a:r>
            <a:r>
              <a:rPr lang="es-CL" dirty="0" smtClean="0">
                <a:latin typeface="gobCL" pitchFamily="50" charset="0"/>
              </a:rPr>
              <a:t>$3.000. </a:t>
            </a:r>
            <a:endParaRPr lang="es-CL" dirty="0">
              <a:latin typeface="gobCL" pitchFamily="50" charset="0"/>
            </a:endParaRPr>
          </a:p>
        </p:txBody>
      </p:sp>
    </p:spTree>
    <p:extLst>
      <p:ext uri="{BB962C8B-B14F-4D97-AF65-F5344CB8AC3E}">
        <p14:creationId xmlns:p14="http://schemas.microsoft.com/office/powerpoint/2010/main" val="10146172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 name="1 Marcador de número de diapositiva"/>
          <p:cNvSpPr>
            <a:spLocks noGrp="1"/>
          </p:cNvSpPr>
          <p:nvPr>
            <p:ph type="sldNum" sz="quarter" idx="7"/>
          </p:nvPr>
        </p:nvSpPr>
        <p:spPr/>
        <p:txBody>
          <a:bodyPr/>
          <a:lstStyle/>
          <a:p>
            <a:fld id="{B6F15528-21DE-4FAA-801E-634DDDAF4B2B}" type="slidenum">
              <a:rPr lang="es-CL" smtClean="0"/>
              <a:t>8</a:t>
            </a:fld>
            <a:endParaRPr lang="es-CL" dirty="0"/>
          </a:p>
        </p:txBody>
      </p:sp>
      <p:sp>
        <p:nvSpPr>
          <p:cNvPr id="5" name="4 Rectángulo"/>
          <p:cNvSpPr/>
          <p:nvPr/>
        </p:nvSpPr>
        <p:spPr>
          <a:xfrm>
            <a:off x="358761" y="581051"/>
            <a:ext cx="8433719" cy="523220"/>
          </a:xfrm>
          <a:prstGeom prst="rect">
            <a:avLst/>
          </a:prstGeom>
          <a:noFill/>
        </p:spPr>
        <p:txBody>
          <a:bodyPr wrap="none" lIns="91440" tIns="45720" rIns="91440" bIns="45720">
            <a:spAutoFit/>
          </a:bodyPr>
          <a:lstStyle/>
          <a:p>
            <a:pPr algn="just"/>
            <a:r>
              <a:rPr lang="es-ES" sz="2800" b="1" dirty="0" smtClean="0">
                <a:ln w="0"/>
                <a:solidFill>
                  <a:schemeClr val="accent1"/>
                </a:solidFill>
                <a:latin typeface="gobCL" pitchFamily="50" charset="0"/>
              </a:rPr>
              <a:t>Productos voluntariamente adquiridos: Seguros</a:t>
            </a:r>
          </a:p>
        </p:txBody>
      </p:sp>
      <p:sp>
        <p:nvSpPr>
          <p:cNvPr id="16" name="15 Llamada rectangular redondeada"/>
          <p:cNvSpPr/>
          <p:nvPr/>
        </p:nvSpPr>
        <p:spPr>
          <a:xfrm>
            <a:off x="609600" y="3586269"/>
            <a:ext cx="2099408" cy="6178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latin typeface="gobCL" pitchFamily="50" charset="0"/>
              </a:rPr>
              <a:t>Seguro de desgravamen</a:t>
            </a:r>
            <a:endParaRPr lang="es-CL" dirty="0">
              <a:latin typeface="gobCL" pitchFamily="50" charset="0"/>
            </a:endParaRPr>
          </a:p>
        </p:txBody>
      </p:sp>
      <p:sp>
        <p:nvSpPr>
          <p:cNvPr id="17" name="16 CuadroTexto"/>
          <p:cNvSpPr txBox="1"/>
          <p:nvPr/>
        </p:nvSpPr>
        <p:spPr>
          <a:xfrm>
            <a:off x="509501" y="4557777"/>
            <a:ext cx="2777618" cy="2554545"/>
          </a:xfrm>
          <a:prstGeom prst="rect">
            <a:avLst/>
          </a:prstGeom>
          <a:noFill/>
        </p:spPr>
        <p:txBody>
          <a:bodyPr wrap="square" rtlCol="0">
            <a:spAutoFit/>
          </a:bodyPr>
          <a:lstStyle/>
          <a:p>
            <a:pPr algn="just"/>
            <a:r>
              <a:rPr lang="es-CL" sz="1600" dirty="0" smtClean="0">
                <a:latin typeface="gobCL" pitchFamily="50" charset="0"/>
              </a:rPr>
              <a:t>Cubre ante el fallecimiento del asegurado, la deuda del crédito. Este seguro puede cubrirlo o protegerlo solo por fallecimiento, pero también tiene distintas coberturas de acuerdo a los adicionales que se incorporen </a:t>
            </a:r>
            <a:r>
              <a:rPr lang="es-CL" sz="1600" dirty="0">
                <a:latin typeface="gobCL" pitchFamily="50" charset="0"/>
              </a:rPr>
              <a:t>e</a:t>
            </a:r>
            <a:r>
              <a:rPr lang="es-CL" sz="1600" dirty="0" smtClean="0">
                <a:latin typeface="gobCL" pitchFamily="50" charset="0"/>
              </a:rPr>
              <a:t>n la póliza, como puede ser ante </a:t>
            </a:r>
            <a:r>
              <a:rPr lang="es-CL" sz="1600" dirty="0">
                <a:latin typeface="gobCL" pitchFamily="50" charset="0"/>
              </a:rPr>
              <a:t>invalidez total y permanente </a:t>
            </a:r>
            <a:r>
              <a:rPr lang="es-CL" sz="1600" dirty="0" smtClean="0">
                <a:latin typeface="gobCL" pitchFamily="50" charset="0"/>
              </a:rPr>
              <a:t>2/3. </a:t>
            </a:r>
            <a:endParaRPr lang="es-CL" sz="1600" dirty="0">
              <a:latin typeface="gobCL" pitchFamily="50" charset="0"/>
            </a:endParaRPr>
          </a:p>
        </p:txBody>
      </p:sp>
      <p:sp>
        <p:nvSpPr>
          <p:cNvPr id="34" name="33 Llamada rectangular redondeada"/>
          <p:cNvSpPr/>
          <p:nvPr/>
        </p:nvSpPr>
        <p:spPr>
          <a:xfrm>
            <a:off x="3600349" y="3586269"/>
            <a:ext cx="2133600" cy="6178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latin typeface="gobCL" pitchFamily="50" charset="0"/>
              </a:rPr>
              <a:t>Seguro de cesantía</a:t>
            </a:r>
            <a:endParaRPr lang="es-CL" dirty="0">
              <a:latin typeface="gobCL" pitchFamily="50" charset="0"/>
            </a:endParaRPr>
          </a:p>
        </p:txBody>
      </p:sp>
      <p:sp>
        <p:nvSpPr>
          <p:cNvPr id="35" name="34 CuadroTexto"/>
          <p:cNvSpPr txBox="1"/>
          <p:nvPr/>
        </p:nvSpPr>
        <p:spPr>
          <a:xfrm>
            <a:off x="3600349" y="4625058"/>
            <a:ext cx="2569763" cy="1815882"/>
          </a:xfrm>
          <a:prstGeom prst="rect">
            <a:avLst/>
          </a:prstGeom>
          <a:noFill/>
        </p:spPr>
        <p:txBody>
          <a:bodyPr wrap="square" rtlCol="0">
            <a:spAutoFit/>
          </a:bodyPr>
          <a:lstStyle/>
          <a:p>
            <a:pPr algn="just"/>
            <a:r>
              <a:rPr lang="es-CL" sz="1200" dirty="0" smtClean="0">
                <a:latin typeface="gobCL" pitchFamily="50" charset="0"/>
              </a:rPr>
              <a:t> </a:t>
            </a:r>
            <a:r>
              <a:rPr lang="es-CL" sz="1600" dirty="0">
                <a:latin typeface="gobCL" pitchFamily="50" charset="0"/>
              </a:rPr>
              <a:t>Este seguro cubre el pago de un determinado número de cuotas en la eventualidad de encontrarse sin trabajo el asegurado o con incapacidad </a:t>
            </a:r>
            <a:r>
              <a:rPr lang="es-CL" sz="1600" dirty="0" smtClean="0">
                <a:latin typeface="gobCL" pitchFamily="50" charset="0"/>
              </a:rPr>
              <a:t>temporal.</a:t>
            </a:r>
            <a:endParaRPr lang="es-CL" sz="1600" dirty="0">
              <a:latin typeface="gobCL" pitchFamily="50" charset="0"/>
            </a:endParaRPr>
          </a:p>
        </p:txBody>
      </p:sp>
      <p:sp>
        <p:nvSpPr>
          <p:cNvPr id="28" name="27 CuadroTexto"/>
          <p:cNvSpPr txBox="1"/>
          <p:nvPr/>
        </p:nvSpPr>
        <p:spPr>
          <a:xfrm>
            <a:off x="609600" y="1216332"/>
            <a:ext cx="8340699" cy="1754326"/>
          </a:xfrm>
          <a:prstGeom prst="rect">
            <a:avLst/>
          </a:prstGeom>
          <a:noFill/>
        </p:spPr>
        <p:txBody>
          <a:bodyPr wrap="square" rtlCol="0">
            <a:spAutoFit/>
          </a:bodyPr>
          <a:lstStyle/>
          <a:p>
            <a:pPr algn="just"/>
            <a:r>
              <a:rPr lang="es-CL" dirty="0">
                <a:latin typeface="gobCL" pitchFamily="50" charset="0"/>
              </a:rPr>
              <a:t>Un seguro es un producto </a:t>
            </a:r>
            <a:r>
              <a:rPr lang="es-CL" dirty="0" smtClean="0">
                <a:latin typeface="gobCL" pitchFamily="50" charset="0"/>
              </a:rPr>
              <a:t>que </a:t>
            </a:r>
            <a:r>
              <a:rPr lang="es-CL" dirty="0">
                <a:latin typeface="gobCL" pitchFamily="50" charset="0"/>
              </a:rPr>
              <a:t>permite protegerse ante eventos futuros, como la muerte, una enfermedad o un accidente, proteger bienes de un robo, daño u otros eventos. </a:t>
            </a:r>
            <a:r>
              <a:rPr lang="es-CL" dirty="0" smtClean="0">
                <a:latin typeface="gobCL" pitchFamily="50" charset="0"/>
              </a:rPr>
              <a:t>Es usual que el crédito (de consumo o automotor) también financie la compra de seguros tales como: desgravamen, cesantía y salud, siendo su contratación siempre voluntaria y requiere su consentimiento expreso. Siendo así, se reflejará en el monto bruto del crédito</a:t>
            </a:r>
            <a:r>
              <a:rPr lang="es-CL" dirty="0">
                <a:latin typeface="gobCL" pitchFamily="50" charset="0"/>
              </a:rPr>
              <a:t>. </a:t>
            </a:r>
          </a:p>
        </p:txBody>
      </p:sp>
      <p:sp>
        <p:nvSpPr>
          <p:cNvPr id="30" name="29 Llamada rectangular redondeada"/>
          <p:cNvSpPr/>
          <p:nvPr/>
        </p:nvSpPr>
        <p:spPr>
          <a:xfrm>
            <a:off x="6591118" y="3586269"/>
            <a:ext cx="2133600" cy="6178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latin typeface="gobCL" pitchFamily="50" charset="0"/>
              </a:rPr>
              <a:t>Seguro de salud</a:t>
            </a:r>
            <a:endParaRPr lang="es-CL" dirty="0">
              <a:latin typeface="gobCL" pitchFamily="50" charset="0"/>
            </a:endParaRPr>
          </a:p>
        </p:txBody>
      </p:sp>
      <p:sp>
        <p:nvSpPr>
          <p:cNvPr id="37" name="36 CuadroTexto"/>
          <p:cNvSpPr txBox="1"/>
          <p:nvPr/>
        </p:nvSpPr>
        <p:spPr>
          <a:xfrm>
            <a:off x="6484386" y="4700813"/>
            <a:ext cx="2569763" cy="2062103"/>
          </a:xfrm>
          <a:prstGeom prst="rect">
            <a:avLst/>
          </a:prstGeom>
          <a:noFill/>
        </p:spPr>
        <p:txBody>
          <a:bodyPr wrap="square" rtlCol="0">
            <a:spAutoFit/>
          </a:bodyPr>
          <a:lstStyle/>
          <a:p>
            <a:pPr algn="just"/>
            <a:r>
              <a:rPr lang="es-CL" sz="1600" dirty="0" smtClean="0">
                <a:latin typeface="gobCL" pitchFamily="50" charset="0"/>
              </a:rPr>
              <a:t>Las coberturas de este tipo de seguro pueden ser por hospitalización, una enfermedad grave, un accidente, etc., en cuyo caso cubre el pago de algunas cuotas o mensualidades de la deuda.</a:t>
            </a:r>
            <a:endParaRPr lang="es-CL" sz="1600" dirty="0">
              <a:latin typeface="gobCL" pitchFamily="50" charset="0"/>
            </a:endParaRPr>
          </a:p>
        </p:txBody>
      </p:sp>
    </p:spTree>
    <p:extLst>
      <p:ext uri="{BB962C8B-B14F-4D97-AF65-F5344CB8AC3E}">
        <p14:creationId xmlns:p14="http://schemas.microsoft.com/office/powerpoint/2010/main" val="16342586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90500" y="508000"/>
            <a:ext cx="9715500" cy="0"/>
          </a:xfrm>
          <a:custGeom>
            <a:avLst/>
            <a:gdLst/>
            <a:ahLst/>
            <a:cxnLst/>
            <a:rect l="l" t="t" r="r" b="b"/>
            <a:pathLst>
              <a:path w="9715500">
                <a:moveTo>
                  <a:pt x="0" y="0"/>
                </a:moveTo>
                <a:lnTo>
                  <a:pt x="9715500" y="0"/>
                </a:lnTo>
              </a:path>
            </a:pathLst>
          </a:custGeom>
          <a:ln w="6350">
            <a:solidFill>
              <a:srgbClr val="6D6F71"/>
            </a:solidFill>
          </a:ln>
        </p:spPr>
        <p:txBody>
          <a:bodyPr wrap="square" lIns="0" tIns="0" rIns="0" bIns="0" rtlCol="0"/>
          <a:lstStyle/>
          <a:p>
            <a:endParaRPr dirty="0"/>
          </a:p>
        </p:txBody>
      </p:sp>
      <p:sp>
        <p:nvSpPr>
          <p:cNvPr id="11" name="object 11"/>
          <p:cNvSpPr/>
          <p:nvPr/>
        </p:nvSpPr>
        <p:spPr>
          <a:xfrm>
            <a:off x="318439" y="139700"/>
            <a:ext cx="80645" cy="235585"/>
          </a:xfrm>
          <a:custGeom>
            <a:avLst/>
            <a:gdLst/>
            <a:ahLst/>
            <a:cxnLst/>
            <a:rect l="l" t="t" r="r" b="b"/>
            <a:pathLst>
              <a:path w="80645" h="235585">
                <a:moveTo>
                  <a:pt x="80632" y="235153"/>
                </a:moveTo>
                <a:lnTo>
                  <a:pt x="0" y="235153"/>
                </a:lnTo>
                <a:lnTo>
                  <a:pt x="0" y="0"/>
                </a:lnTo>
                <a:lnTo>
                  <a:pt x="80632" y="0"/>
                </a:lnTo>
                <a:lnTo>
                  <a:pt x="80632" y="235153"/>
                </a:lnTo>
                <a:close/>
              </a:path>
            </a:pathLst>
          </a:custGeom>
          <a:solidFill>
            <a:srgbClr val="006CB8"/>
          </a:solidFill>
        </p:spPr>
        <p:txBody>
          <a:bodyPr wrap="square" lIns="0" tIns="0" rIns="0" bIns="0" rtlCol="0"/>
          <a:lstStyle/>
          <a:p>
            <a:endParaRPr dirty="0"/>
          </a:p>
        </p:txBody>
      </p:sp>
      <p:sp>
        <p:nvSpPr>
          <p:cNvPr id="12" name="object 12"/>
          <p:cNvSpPr/>
          <p:nvPr/>
        </p:nvSpPr>
        <p:spPr>
          <a:xfrm>
            <a:off x="399072" y="139700"/>
            <a:ext cx="116839" cy="235585"/>
          </a:xfrm>
          <a:custGeom>
            <a:avLst/>
            <a:gdLst/>
            <a:ahLst/>
            <a:cxnLst/>
            <a:rect l="l" t="t" r="r" b="b"/>
            <a:pathLst>
              <a:path w="116840" h="235585">
                <a:moveTo>
                  <a:pt x="116459" y="235153"/>
                </a:moveTo>
                <a:lnTo>
                  <a:pt x="0" y="235153"/>
                </a:lnTo>
                <a:lnTo>
                  <a:pt x="0" y="0"/>
                </a:lnTo>
                <a:lnTo>
                  <a:pt x="116459" y="0"/>
                </a:lnTo>
                <a:lnTo>
                  <a:pt x="116459" y="235153"/>
                </a:lnTo>
                <a:close/>
              </a:path>
            </a:pathLst>
          </a:custGeom>
          <a:solidFill>
            <a:srgbClr val="EF4144"/>
          </a:solidFill>
        </p:spPr>
        <p:txBody>
          <a:bodyPr wrap="square" lIns="0" tIns="0" rIns="0" bIns="0" rtlCol="0"/>
          <a:lstStyle/>
          <a:p>
            <a:endParaRPr dirty="0"/>
          </a:p>
        </p:txBody>
      </p:sp>
      <p:sp>
        <p:nvSpPr>
          <p:cNvPr id="13" name="object 13"/>
          <p:cNvSpPr/>
          <p:nvPr/>
        </p:nvSpPr>
        <p:spPr>
          <a:xfrm>
            <a:off x="301497" y="7581900"/>
            <a:ext cx="80645" cy="190500"/>
          </a:xfrm>
          <a:custGeom>
            <a:avLst/>
            <a:gdLst/>
            <a:ahLst/>
            <a:cxnLst/>
            <a:rect l="l" t="t" r="r" b="b"/>
            <a:pathLst>
              <a:path w="80645" h="190500">
                <a:moveTo>
                  <a:pt x="0" y="190500"/>
                </a:moveTo>
                <a:lnTo>
                  <a:pt x="80644" y="190500"/>
                </a:lnTo>
                <a:lnTo>
                  <a:pt x="80644" y="0"/>
                </a:lnTo>
                <a:lnTo>
                  <a:pt x="0" y="0"/>
                </a:lnTo>
                <a:lnTo>
                  <a:pt x="0" y="190500"/>
                </a:lnTo>
                <a:close/>
              </a:path>
            </a:pathLst>
          </a:custGeom>
          <a:solidFill>
            <a:srgbClr val="006CB8"/>
          </a:solidFill>
        </p:spPr>
        <p:txBody>
          <a:bodyPr wrap="square" lIns="0" tIns="0" rIns="0" bIns="0" rtlCol="0"/>
          <a:lstStyle/>
          <a:p>
            <a:endParaRPr dirty="0"/>
          </a:p>
        </p:txBody>
      </p:sp>
      <p:sp>
        <p:nvSpPr>
          <p:cNvPr id="14" name="object 14"/>
          <p:cNvSpPr/>
          <p:nvPr/>
        </p:nvSpPr>
        <p:spPr>
          <a:xfrm>
            <a:off x="382143" y="7581900"/>
            <a:ext cx="116839" cy="190500"/>
          </a:xfrm>
          <a:custGeom>
            <a:avLst/>
            <a:gdLst/>
            <a:ahLst/>
            <a:cxnLst/>
            <a:rect l="l" t="t" r="r" b="b"/>
            <a:pathLst>
              <a:path w="116840" h="190500">
                <a:moveTo>
                  <a:pt x="0" y="190500"/>
                </a:moveTo>
                <a:lnTo>
                  <a:pt x="116458" y="190500"/>
                </a:lnTo>
                <a:lnTo>
                  <a:pt x="116458" y="0"/>
                </a:lnTo>
                <a:lnTo>
                  <a:pt x="0" y="0"/>
                </a:lnTo>
                <a:lnTo>
                  <a:pt x="0" y="190500"/>
                </a:lnTo>
                <a:close/>
              </a:path>
            </a:pathLst>
          </a:custGeom>
          <a:solidFill>
            <a:srgbClr val="EF4144"/>
          </a:solidFill>
        </p:spPr>
        <p:txBody>
          <a:bodyPr wrap="square" lIns="0" tIns="0" rIns="0" bIns="0" rtlCol="0"/>
          <a:lstStyle/>
          <a:p>
            <a:endParaRPr dirty="0"/>
          </a:p>
        </p:txBody>
      </p:sp>
      <p:sp>
        <p:nvSpPr>
          <p:cNvPr id="15" name="object 15"/>
          <p:cNvSpPr txBox="1"/>
          <p:nvPr/>
        </p:nvSpPr>
        <p:spPr>
          <a:xfrm>
            <a:off x="609600" y="173564"/>
            <a:ext cx="1752600" cy="184666"/>
          </a:xfrm>
          <a:prstGeom prst="rect">
            <a:avLst/>
          </a:prstGeom>
        </p:spPr>
        <p:txBody>
          <a:bodyPr vert="horz" wrap="square" lIns="0" tIns="0" rIns="0" bIns="0" rtlCol="0">
            <a:spAutoFit/>
          </a:bodyPr>
          <a:lstStyle/>
          <a:p>
            <a:pPr marL="12700">
              <a:lnSpc>
                <a:spcPct val="100000"/>
              </a:lnSpc>
            </a:pPr>
            <a:r>
              <a:rPr sz="1200" dirty="0">
                <a:solidFill>
                  <a:srgbClr val="6D6F71"/>
                </a:solidFill>
                <a:latin typeface="gobCL"/>
                <a:cs typeface="gobCL"/>
              </a:rPr>
              <a:t>Gobierno de</a:t>
            </a:r>
            <a:r>
              <a:rPr sz="1200" spc="-100" dirty="0">
                <a:solidFill>
                  <a:srgbClr val="6D6F71"/>
                </a:solidFill>
                <a:latin typeface="gobCL"/>
                <a:cs typeface="gobCL"/>
              </a:rPr>
              <a:t> </a:t>
            </a:r>
            <a:r>
              <a:rPr sz="1200" dirty="0">
                <a:solidFill>
                  <a:srgbClr val="6D6F71"/>
                </a:solidFill>
                <a:latin typeface="gobCL"/>
                <a:cs typeface="gobCL"/>
              </a:rPr>
              <a:t>Chile</a:t>
            </a:r>
            <a:endParaRPr sz="1200" dirty="0">
              <a:latin typeface="gobCL"/>
              <a:cs typeface="gobCL"/>
            </a:endParaRPr>
          </a:p>
        </p:txBody>
      </p:sp>
      <p:sp>
        <p:nvSpPr>
          <p:cNvPr id="24" name="object 24"/>
          <p:cNvSpPr/>
          <p:nvPr/>
        </p:nvSpPr>
        <p:spPr>
          <a:xfrm>
            <a:off x="942749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6" name="object 26"/>
          <p:cNvSpPr/>
          <p:nvPr/>
        </p:nvSpPr>
        <p:spPr>
          <a:xfrm>
            <a:off x="555778" y="3566042"/>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7" name="object 27"/>
          <p:cNvSpPr/>
          <p:nvPr/>
        </p:nvSpPr>
        <p:spPr>
          <a:xfrm>
            <a:off x="942749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29" name="object 29"/>
          <p:cNvSpPr/>
          <p:nvPr/>
        </p:nvSpPr>
        <p:spPr>
          <a:xfrm>
            <a:off x="555778" y="435767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1" name="object 31"/>
          <p:cNvSpPr/>
          <p:nvPr/>
        </p:nvSpPr>
        <p:spPr>
          <a:xfrm>
            <a:off x="9407108"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3" name="object 33"/>
          <p:cNvSpPr/>
          <p:nvPr/>
        </p:nvSpPr>
        <p:spPr>
          <a:xfrm>
            <a:off x="535390" y="49482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6" name="object 36"/>
          <p:cNvSpPr/>
          <p:nvPr/>
        </p:nvSpPr>
        <p:spPr>
          <a:xfrm>
            <a:off x="942749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38" name="object 38"/>
          <p:cNvSpPr/>
          <p:nvPr/>
        </p:nvSpPr>
        <p:spPr>
          <a:xfrm>
            <a:off x="555778" y="54689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2" name="object 42"/>
          <p:cNvSpPr/>
          <p:nvPr/>
        </p:nvSpPr>
        <p:spPr>
          <a:xfrm>
            <a:off x="9420700"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4" name="object 44"/>
          <p:cNvSpPr/>
          <p:nvPr/>
        </p:nvSpPr>
        <p:spPr>
          <a:xfrm>
            <a:off x="548982" y="6053124"/>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49" name="object 49"/>
          <p:cNvSpPr/>
          <p:nvPr/>
        </p:nvSpPr>
        <p:spPr>
          <a:xfrm>
            <a:off x="941390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1" name="object 51"/>
          <p:cNvSpPr/>
          <p:nvPr/>
        </p:nvSpPr>
        <p:spPr>
          <a:xfrm>
            <a:off x="542185" y="6630975"/>
            <a:ext cx="0" cy="0"/>
          </a:xfrm>
          <a:custGeom>
            <a:avLst/>
            <a:gdLst/>
            <a:ahLst/>
            <a:cxnLst/>
            <a:rect l="l" t="t" r="r" b="b"/>
            <a:pathLst>
              <a:path>
                <a:moveTo>
                  <a:pt x="0" y="0"/>
                </a:moveTo>
                <a:lnTo>
                  <a:pt x="0" y="0"/>
                </a:lnTo>
              </a:path>
            </a:pathLst>
          </a:custGeom>
          <a:ln w="22098">
            <a:solidFill>
              <a:srgbClr val="1D75BC"/>
            </a:solidFill>
          </a:ln>
        </p:spPr>
        <p:txBody>
          <a:bodyPr wrap="square" lIns="0" tIns="0" rIns="0" bIns="0" rtlCol="0"/>
          <a:lstStyle/>
          <a:p>
            <a:endParaRPr dirty="0"/>
          </a:p>
        </p:txBody>
      </p:sp>
      <p:sp>
        <p:nvSpPr>
          <p:cNvPr id="52" name="object 52"/>
          <p:cNvSpPr txBox="1"/>
          <p:nvPr/>
        </p:nvSpPr>
        <p:spPr>
          <a:xfrm>
            <a:off x="7696200" y="127668"/>
            <a:ext cx="2057036" cy="315471"/>
          </a:xfrm>
          <a:prstGeom prst="rect">
            <a:avLst/>
          </a:prstGeom>
        </p:spPr>
        <p:txBody>
          <a:bodyPr vert="horz" wrap="square" lIns="0" tIns="0" rIns="0" bIns="0" rtlCol="0">
            <a:spAutoFit/>
          </a:bodyPr>
          <a:lstStyle/>
          <a:p>
            <a:pPr marL="12700">
              <a:lnSpc>
                <a:spcPct val="100000"/>
              </a:lnSpc>
            </a:pPr>
            <a:r>
              <a:rPr sz="2050" b="1" spc="-5" dirty="0">
                <a:solidFill>
                  <a:srgbClr val="006CB8"/>
                </a:solidFill>
                <a:latin typeface="gobCL"/>
                <a:cs typeface="gobCL"/>
                <a:hlinkClick r:id="rId3"/>
              </a:rPr>
              <a:t>www.sernac.cl</a:t>
            </a:r>
            <a:endParaRPr sz="2050" dirty="0">
              <a:latin typeface="gobCL"/>
              <a:cs typeface="gobCL"/>
            </a:endParaRPr>
          </a:p>
        </p:txBody>
      </p:sp>
      <p:sp>
        <p:nvSpPr>
          <p:cNvPr id="25" name="2 CuadroTexto"/>
          <p:cNvSpPr txBox="1"/>
          <p:nvPr/>
        </p:nvSpPr>
        <p:spPr>
          <a:xfrm>
            <a:off x="838200" y="916748"/>
            <a:ext cx="8153400" cy="553998"/>
          </a:xfrm>
          <a:prstGeom prst="rect">
            <a:avLst/>
          </a:prstGeom>
          <a:noFill/>
        </p:spPr>
        <p:txBody>
          <a:bodyPr wrap="square" rtlCol="0">
            <a:spAutoFit/>
          </a:bodyPr>
          <a:lstStyle/>
          <a:p>
            <a:pPr marL="571500" indent="-571500" algn="just">
              <a:buFont typeface="+mj-lt"/>
              <a:buAutoNum type="romanUcPeriod" startAt="2"/>
            </a:pPr>
            <a:r>
              <a:rPr lang="es-CL" sz="3000" dirty="0" smtClean="0">
                <a:latin typeface="gobCL" pitchFamily="50" charset="0"/>
              </a:rPr>
              <a:t>PROCESO DE CONTRATACIÓN DEL CRÉDITO</a:t>
            </a:r>
            <a:endParaRPr lang="es-CL" dirty="0">
              <a:latin typeface="gobCL" pitchFamily="50" charset="0"/>
            </a:endParaRPr>
          </a:p>
        </p:txBody>
      </p:sp>
      <p:pic>
        <p:nvPicPr>
          <p:cNvPr id="5" name="Imagen 4"/>
          <p:cNvPicPr>
            <a:picLocks noChangeAspect="1"/>
          </p:cNvPicPr>
          <p:nvPr/>
        </p:nvPicPr>
        <p:blipFill>
          <a:blip r:embed="rId4"/>
          <a:stretch>
            <a:fillRect/>
          </a:stretch>
        </p:blipFill>
        <p:spPr>
          <a:xfrm>
            <a:off x="3200400" y="2743200"/>
            <a:ext cx="3443288" cy="2933171"/>
          </a:xfrm>
          <a:prstGeom prst="rect">
            <a:avLst/>
          </a:prstGeom>
        </p:spPr>
      </p:pic>
      <p:sp>
        <p:nvSpPr>
          <p:cNvPr id="2" name="Marcador de número de diapositiva 1"/>
          <p:cNvSpPr>
            <a:spLocks noGrp="1"/>
          </p:cNvSpPr>
          <p:nvPr>
            <p:ph type="sldNum" sz="quarter" idx="7"/>
          </p:nvPr>
        </p:nvSpPr>
        <p:spPr/>
        <p:txBody>
          <a:bodyPr/>
          <a:lstStyle/>
          <a:p>
            <a:fld id="{B6F15528-21DE-4FAA-801E-634DDDAF4B2B}" type="slidenum">
              <a:rPr lang="es-CL" smtClean="0"/>
              <a:t>9</a:t>
            </a:fld>
            <a:endParaRPr lang="es-CL"/>
          </a:p>
        </p:txBody>
      </p:sp>
    </p:spTree>
    <p:extLst>
      <p:ext uri="{BB962C8B-B14F-4D97-AF65-F5344CB8AC3E}">
        <p14:creationId xmlns:p14="http://schemas.microsoft.com/office/powerpoint/2010/main" val="13936358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CB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12068</TotalTime>
  <Words>3705</Words>
  <Application>Microsoft Office PowerPoint</Application>
  <PresentationFormat>Personalizado</PresentationFormat>
  <Paragraphs>523</Paragraphs>
  <Slides>36</Slides>
  <Notes>27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36</vt:i4>
      </vt:variant>
    </vt:vector>
  </HeadingPairs>
  <TitlesOfParts>
    <vt:vector size="46" baseType="lpstr">
      <vt:lpstr>Arial</vt:lpstr>
      <vt:lpstr>Calibri</vt:lpstr>
      <vt:lpstr>Cambria</vt:lpstr>
      <vt:lpstr>gobCL</vt:lpstr>
      <vt:lpstr>gobCL-Heavy</vt:lpstr>
      <vt:lpstr>Market OT</vt:lpstr>
      <vt:lpstr>Tahoma</vt:lpstr>
      <vt:lpstr>Times New Roman</vt:lpstr>
      <vt:lpstr>Verdana</vt:lpstr>
      <vt:lpstr>Office Theme</vt:lpstr>
      <vt:lpstr>Productos/Servicios Financieros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PROPUESTAS</dc:title>
  <dc:creator>Jose Pina</dc:creator>
  <cp:lastModifiedBy>Mauricio Escobar</cp:lastModifiedBy>
  <cp:revision>476</cp:revision>
  <cp:lastPrinted>2018-03-16T15:12:43Z</cp:lastPrinted>
  <dcterms:created xsi:type="dcterms:W3CDTF">2017-04-06T10:41:14Z</dcterms:created>
  <dcterms:modified xsi:type="dcterms:W3CDTF">2018-03-28T13:25:31Z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2016-12-07T00:00:00Z</vt:filetime>
  </property>
  <property fmtid="{D5CDD505-2E9C-101B-9397-08002B2CF9AE}" pid="3" name="Creator">
    <vt:lpwstr>Adobe Illustrator CC 2015.3 (Macintosh)</vt:lpwstr>
  </property>
  <property fmtid="{D5CDD505-2E9C-101B-9397-08002B2CF9AE}" pid="4" name="LastSaved">
    <vt:filetime>2017-04-06T00:00:00Z</vt:filetime>
  </property>
</Properties>
</file>